
<file path=[Content_Types].xml><?xml version="1.0" encoding="utf-8"?>
<Types xmlns="http://schemas.openxmlformats.org/package/2006/content-types">
  <Default Extension="jpeg" ContentType="image/jpe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438" r:id="rId5"/>
    <p:sldId id="336" r:id="rId6"/>
    <p:sldId id="418" r:id="rId7"/>
    <p:sldId id="416" r:id="rId8"/>
    <p:sldId id="417" r:id="rId9"/>
    <p:sldId id="471" r:id="rId10"/>
    <p:sldId id="435" r:id="rId11"/>
    <p:sldId id="261" r:id="rId12"/>
    <p:sldId id="419" r:id="rId13"/>
    <p:sldId id="264" r:id="rId14"/>
    <p:sldId id="329" r:id="rId15"/>
    <p:sldId id="265" r:id="rId16"/>
    <p:sldId id="330" r:id="rId17"/>
    <p:sldId id="337" r:id="rId18"/>
    <p:sldId id="472" r:id="rId19"/>
    <p:sldId id="267" r:id="rId20"/>
    <p:sldId id="422" r:id="rId21"/>
    <p:sldId id="421" r:id="rId22"/>
    <p:sldId id="423" r:id="rId23"/>
    <p:sldId id="332" r:id="rId24"/>
    <p:sldId id="341" r:id="rId25"/>
    <p:sldId id="335" r:id="rId26"/>
    <p:sldId id="338" r:id="rId27"/>
    <p:sldId id="425" r:id="rId28"/>
    <p:sldId id="268" r:id="rId29"/>
    <p:sldId id="426" r:id="rId30"/>
    <p:sldId id="437" r:id="rId31"/>
    <p:sldId id="339" r:id="rId32"/>
    <p:sldId id="427" r:id="rId33"/>
    <p:sldId id="428" r:id="rId34"/>
    <p:sldId id="429" r:id="rId35"/>
    <p:sldId id="430" r:id="rId36"/>
    <p:sldId id="431" r:id="rId37"/>
    <p:sldId id="432" r:id="rId38"/>
    <p:sldId id="433" r:id="rId39"/>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false">
  <p:normalViewPr>
    <p:restoredLeft sz="15620"/>
    <p:restoredTop sz="94660"/>
  </p:normalViewPr>
  <p:slideViewPr>
    <p:cSldViewPr snapToGrid="0">
      <p:cViewPr varScale="1">
        <p:scale>
          <a:sx n="100" d="100"/>
          <a:sy n="100" d="100"/>
        </p:scale>
        <p:origin x="0" y="0"/>
      </p:cViewPr>
      <p:guideLst>
        <p:guide orient="horz" pos="1712"/>
        <p:guide pos="279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gb8ed81af61_2_30: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b8ed81af61_2_30: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r>
              <a:rPr lang="en-US"/>
              <a:t>GM everyone, my name is Anuj mishra, I am a masters students at IITK, if you’re not able to see me clearly this is me :)</a:t>
            </a:r>
            <a:br>
              <a:rPr lang="en-US"/>
            </a:br>
            <a:r>
              <a:rPr lang="en-US"/>
              <a:t>Inspired by the earlier talks, I’ll be sharing my work in a form of a short story. Apart from me, the important character here is Biswa.</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 name="Shape 212"/>
        <p:cNvGrpSpPr/>
        <p:nvPr/>
      </p:nvGrpSpPr>
      <p:grpSpPr>
        <a:xfrm>
          <a:off x="0" y="0"/>
          <a:ext cx="0" cy="0"/>
          <a:chOff x="0" y="0"/>
          <a:chExt cx="0" cy="0"/>
        </a:xfrm>
      </p:grpSpPr>
      <p:sp>
        <p:nvSpPr>
          <p:cNvPr id="213" name="Google Shape;213;gc7d46e16d0_1_147: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214" name="Google Shape;214;gc7d46e16d0_1_147: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t>All the mechanism in prior work, observe the application running on core, and create cluster of application which are pref. friendly (here, green cluster) that get more benefit with prefetching compared to unfriendly(here, red cluster)</a:t>
            </a:r>
            <a:endParaRPr lang="en-US"/>
          </a:p>
          <a:p>
            <a:pPr marL="0" lvl="0" indent="0" algn="l" rtl="0">
              <a:spcBef>
                <a:spcPts val="0"/>
              </a:spcBef>
              <a:spcAft>
                <a:spcPts val="0"/>
              </a:spcAft>
              <a:buNone/>
            </a:pPr>
            <a:r>
              <a:rPr lang="en-US"/>
              <a:t>They try to reduce DRAM traffic by not allowing red cluster to issue any prefetch requests</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Now these mechanism work well and nothing new is needed,</a:t>
            </a:r>
            <a:endParaRPr lang="en-US" altLang="en-US"/>
          </a:p>
          <a:p>
            <a:endParaRPr lang="en-US" altLang="en-US"/>
          </a:p>
          <a:p>
            <a:r>
              <a:rPr lang="en-US" altLang="en-US"/>
              <a:t>before someone actually stops me from presenting and you all leave for your cofee, wait a minute</a:t>
            </a: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c7d46e16d0_1_19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245" name="Google Shape;245;gc7d46e16d0_1_195: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t>For instance, the applications running on server are generally multi-threaded and homogeneous in nature, and thus they have similar prefetch behavior</a:t>
            </a:r>
            <a:endParaRPr lang="en-US"/>
          </a:p>
          <a:p>
            <a:pPr marL="0" lvl="0" indent="0" algn="l" rtl="0">
              <a:spcBef>
                <a:spcPts val="0"/>
              </a:spcBef>
              <a:spcAft>
                <a:spcPts val="0"/>
              </a:spcAft>
              <a:buNone/>
            </a:pPr>
            <a:r>
              <a:rPr lang="en-US"/>
              <a:t>all friendly or all unfriendly</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c7d46e16d0_1_19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245" name="Google Shape;245;gc7d46e16d0_1_195: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t>Since we cannot stop any particular core from issuing prefeth request, we divide the prefetch access over time to understand the utility of prior works.</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c8c2c63315_0_92: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68" name="Google Shape;368;gc8c2c63315_0_92: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t>Let’s understand what I mean by that through a simple example</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Cluster size means how many cores will be allowed to issue prefetch requests.</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Let’s assume we have a 4 core system, with cluster size 1 each core is in one cluster, and only the cluster which is selected/scheduled can issue prefetch requests during its turn.</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cluster size 1 has 4 clusters, thus any cluster is able to issue requests for 1/4th of the time</a:t>
            </a:r>
            <a:endParaRPr lang="en-US"/>
          </a:p>
          <a:p>
            <a:pPr marL="0" lvl="0" indent="0" algn="l" rtl="0">
              <a:spcBef>
                <a:spcPts val="0"/>
              </a:spcBef>
              <a:spcAft>
                <a:spcPts val="0"/>
              </a:spcAft>
              <a:buNone/>
            </a:pPr>
            <a:r>
              <a:rPr lang="en-US"/>
              <a:t>with cs=2, 50% and so on</a:t>
            </a:r>
            <a:endParaRPr lang="en-US"/>
          </a:p>
          <a:p>
            <a:pPr marL="0" lvl="0" indent="0" algn="l" rtl="0">
              <a:spcBef>
                <a:spcPts val="0"/>
              </a:spcBef>
              <a:spcAft>
                <a:spcPts val="0"/>
              </a:spcAft>
              <a:buNone/>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c8c2c63315_0_92: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68" name="Google Shape;368;gc8c2c63315_0_92: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t>Let’s understand what I mean by that through a simple example</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Cluster size means how many cores will be allowed to issue prefetch requests.</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Let’s assume we have a 4 core system, with cluster size 1 each core is in one cluster, and only the cluster which is selected/scheduled can issue prefetch requests during its turn.</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cluster size 1 has 4 clusters, thus any cluster is able to issue requests for 1/4th of the time</a:t>
            </a:r>
            <a:endParaRPr lang="en-US"/>
          </a:p>
          <a:p>
            <a:pPr marL="0" lvl="0" indent="0" algn="l" rtl="0">
              <a:spcBef>
                <a:spcPts val="0"/>
              </a:spcBef>
              <a:spcAft>
                <a:spcPts val="0"/>
              </a:spcAft>
              <a:buNone/>
            </a:pPr>
            <a:r>
              <a:rPr lang="en-US"/>
              <a:t>with cs=2, 50% and so on</a:t>
            </a:r>
            <a:endParaRPr lang="en-US"/>
          </a:p>
          <a:p>
            <a:pPr marL="0" lvl="0" indent="0" algn="l" rtl="0">
              <a:spcBef>
                <a:spcPts val="0"/>
              </a:spcBef>
              <a:spcAft>
                <a:spcPts val="0"/>
              </a:spcAft>
              <a:buNone/>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c7d46e16d0_1_264: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03" name="Google Shape;303;gc7d46e16d0_1_264: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The problem of prefetching in many core was late prefetches</a:t>
            </a:r>
            <a:endParaRPr lang="en-US" altLang="en-US"/>
          </a:p>
          <a:p>
            <a:r>
              <a:rPr lang="en-US" altLang="en-US"/>
              <a:t>let’s see whether we were to do something or not</a:t>
            </a:r>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Timeliness is the fraction of requests which are not late</a:t>
            </a:r>
            <a:endParaRPr lang="en-US" altLang="en-US"/>
          </a:p>
          <a:p>
            <a:r>
              <a:rPr lang="en-US" altLang="en-US"/>
              <a:t>Since the results are for 16 core system, cluster size 16 means only 1 cluster with all prefetch requests </a:t>
            </a:r>
            <a:endParaRPr lang="en-US" altLang="en-US"/>
          </a:p>
          <a:p>
            <a:r>
              <a:rPr lang="en-US" altLang="en-US"/>
              <a:t>As we can see, clustering is able to reduce number of late requests.</a:t>
            </a:r>
            <a:endParaRPr lang="en-US" altLang="en-US"/>
          </a:p>
          <a:p>
            <a:r>
              <a:rPr lang="en-US" altLang="en-US"/>
              <a:t>Let’s see the effect on performance</a:t>
            </a: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n-US" altLang="en-US"/>
              <a:t>Here we see that performnace is actually better in baseline</a:t>
            </a:r>
            <a:endParaRPr lang="en-US" altLang="en-US"/>
          </a:p>
          <a:p>
            <a:pPr marL="158750" indent="0">
              <a:buNone/>
            </a:pPr>
            <a:r>
              <a:rPr lang="en-US" altLang="en-US"/>
              <a:t>but we improved timeliness, so perfromance should have been improved</a:t>
            </a: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n-US" altLang="en-US"/>
              <a:t>Let’s start by first quickly understanding basics of prefetching</a:t>
            </a: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The reason why perfromance is not improving is this:</a:t>
            </a:r>
            <a:endParaRPr lang="en-US" altLang="en-US"/>
          </a:p>
          <a:p>
            <a:r>
              <a:rPr lang="en-US" altLang="en-US"/>
              <a:t>The small improvemnet we made by making prefetch requests timely is crushed by the degradation we get because we didn’t allow the prefetching for complete time</a:t>
            </a:r>
            <a:endParaRPr lang="en-US" altLang="en-US"/>
          </a:p>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What should we do, simply enable prefetching?</a:t>
            </a:r>
            <a:endParaRPr lang="en-US" altLang="en-US"/>
          </a:p>
          <a:p>
            <a:r>
              <a:rPr lang="en-US" altLang="en-US"/>
              <a:t>but there are applications which don’t get benefit from prefetching</a:t>
            </a: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So we propose a naive performance based profiler which has a small training phase in which it determines the utility of prefetching</a:t>
            </a:r>
            <a:endParaRPr lang="en-US" altLang="en-US"/>
          </a:p>
          <a:p>
            <a:r>
              <a:rPr lang="en-US" altLang="en-US"/>
              <a:t>It disables prefetcher if there is no benefit of prefetching</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We show the results of profiler with different SOTA prefetchers</a:t>
            </a:r>
            <a:endParaRPr lang="en-US" altLang="en-US"/>
          </a:p>
          <a:p>
            <a:r>
              <a:rPr lang="en-US" altLang="en-US"/>
              <a:t>For prefetch friendly app, profiler perform similar to baseline</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for unfriendly, the profiler detects that prefetching can hurt performance and disables it.</a:t>
            </a: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 name="Shape 309"/>
        <p:cNvGrpSpPr/>
        <p:nvPr/>
      </p:nvGrpSpPr>
      <p:grpSpPr>
        <a:xfrm>
          <a:off x="0" y="0"/>
          <a:ext cx="0" cy="0"/>
          <a:chOff x="0" y="0"/>
          <a:chExt cx="0" cy="0"/>
        </a:xfrm>
      </p:grpSpPr>
      <p:sp>
        <p:nvSpPr>
          <p:cNvPr id="310" name="Google Shape;310;gc7d46e16d0_1_25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11" name="Google Shape;311;gc7d46e16d0_1_258: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t>coming back to our orignal question</a:t>
            </a:r>
            <a:endParaRPr lang="en-US"/>
          </a:p>
          <a:p>
            <a:pPr marL="0" lvl="0" indent="0" algn="l" rtl="0">
              <a:spcBef>
                <a:spcPts val="0"/>
              </a:spcBef>
              <a:spcAft>
                <a:spcPts val="0"/>
              </a:spcAft>
              <a:buNone/>
            </a:pPr>
            <a:r>
              <a:rPr lang="en-US"/>
              <a:t>do we need prefetch aggressive controllers,</a:t>
            </a:r>
            <a:endParaRPr lang="en-US"/>
          </a:p>
          <a:p>
            <a:pPr marL="0" lvl="0" indent="0" algn="l" rtl="0">
              <a:spcBef>
                <a:spcPts val="0"/>
              </a:spcBef>
              <a:spcAft>
                <a:spcPts val="0"/>
              </a:spcAft>
              <a:buNone/>
            </a:pPr>
            <a:r>
              <a:rPr lang="en-US"/>
              <a:t>no there is no need for any complex mechanisms, a simple profiler implemented in software is enough to get maximum benefit from prefetching</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c7d46e168e_0_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88" name="Google Shape;88;gc7d46e168e_0_8: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c7d46e16d0_1_30: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18" name="Google Shape;118;gc7d46e16d0_1_30: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c7d46e16d0_1_5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44" name="Google Shape;144;gc7d46e16d0_1_55: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c7d46e16d0_1_18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207" name="Google Shape;207;gc7d46e16d0_1_18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c7d46e16d0_1_5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44" name="Google Shape;144;gc7d46e16d0_1_55: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t>Here we have a processor core, fast on-chip cache, slow off chip dram and our start element prefetcher which sits beside cache and is able to see all the requests that go into the cache.</a:t>
            </a:r>
            <a:endParaRPr lang="en-US"/>
          </a:p>
          <a:p>
            <a:pPr marL="0" lvl="0" indent="0" algn="l" rtl="0">
              <a:spcBef>
                <a:spcPts val="0"/>
              </a:spcBef>
              <a:spcAft>
                <a:spcPts val="0"/>
              </a:spcAft>
              <a:buNone/>
            </a:pPr>
            <a:r>
              <a:rPr lang="en-US"/>
              <a:t>Assuming the application is going to access some array whose elements are placed at A, A+2, A+4 ...</a:t>
            </a:r>
            <a:endParaRPr lang="en-US"/>
          </a:p>
          <a:p>
            <a:pPr marL="0" lvl="0" indent="0" algn="l" rtl="0">
              <a:spcBef>
                <a:spcPts val="0"/>
              </a:spcBef>
              <a:spcAft>
                <a:spcPts val="0"/>
              </a:spcAft>
              <a:buNone/>
            </a:pPr>
            <a:r>
              <a:rPr lang="en-US"/>
              <a:t>When requests for A goest to cache it gets a miss and data is brought from DRAM into cache and then to core, since cache was initially empty, next access will also get miss in cache, Now since the prefetcher is able to see the requests, it observes the pattern of +2 being repeated, so it creates a prefetch rquests for next element A+8 and brings data into cache.</a:t>
            </a:r>
            <a:endParaRPr lang="en-US"/>
          </a:p>
          <a:p>
            <a:pPr marL="0" lvl="0" indent="0" algn="l" rtl="0">
              <a:spcBef>
                <a:spcPts val="0"/>
              </a:spcBef>
              <a:spcAft>
                <a:spcPts val="0"/>
              </a:spcAft>
              <a:buNone/>
            </a:pPr>
            <a:r>
              <a:rPr lang="en-US"/>
              <a:t>Now when the processor creates a request for A+8 it will get a hit and response is sent quickly to core. As long as this pattern is being repeated, we’ll get cache hits.</a:t>
            </a:r>
            <a:endParaRPr lang="en-US"/>
          </a:p>
          <a:p>
            <a:pPr marL="0" lvl="0" indent="0" algn="l" rtl="0">
              <a:spcBef>
                <a:spcPts val="0"/>
              </a:spcBef>
              <a:spcAft>
                <a:spcPts val="0"/>
              </a:spcAft>
              <a:buNone/>
            </a:pPr>
            <a:r>
              <a:rPr lang="en-US"/>
              <a:t>So the goal of prefetching is to improve performance by converting cache miss to hits.</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c7d46e16d0_1_264: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03" name="Google Shape;303;gc7d46e16d0_1_264: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c8c2c63315_0_51: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464" name="Google Shape;464;gc8c2c63315_0_51: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c8c2c63315_0_6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475" name="Google Shape;475;gc8c2c63315_0_65: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n-US" altLang="en-US"/>
              <a:t>After understanding basics, I went on to read more about diffrerent prefetchers, </a:t>
            </a:r>
            <a:endParaRPr lang="en-US" altLang="en-US"/>
          </a:p>
          <a:p>
            <a:pPr marL="158750" indent="0">
              <a:buNone/>
            </a:pPr>
            <a:r>
              <a:rPr lang="en-US" altLang="en-US"/>
              <a:t>I came to know that every year or so we get a new hardware prefetcher which is able to convert more and more cache misses to hits.</a:t>
            </a:r>
            <a:endParaRPr lang="en-US" altLang="en-US"/>
          </a:p>
          <a:p>
            <a:pPr marL="158750" indent="0">
              <a:buNone/>
            </a:pPr>
            <a:r>
              <a:rPr lang="en-US" altLang="en-US"/>
              <a:t>To do so, apart from their ability to predict more patterns, these prefetchers perform aggressive prefetching</a:t>
            </a: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What I mean by aggressive prefetching is:</a:t>
            </a:r>
            <a:endParaRPr lang="en-US" altLang="en-US"/>
          </a:p>
          <a:p>
            <a:r>
              <a:rPr lang="en-US" altLang="en-US"/>
              <a:t>1) they issue multiple prefetch requests,</a:t>
            </a:r>
            <a:endParaRPr lang="en-US" altLang="en-US"/>
          </a:p>
          <a:p>
            <a:pPr lvl="1"/>
            <a:r>
              <a:rPr lang="en-US" altLang="en-US"/>
              <a:t>for instance instead of issuing a single request for A+8, they issue requests for A+8, A+10 and so on</a:t>
            </a:r>
            <a:endParaRPr lang="en-US" altLang="en-US"/>
          </a:p>
          <a:p>
            <a:pPr lvl="1"/>
            <a:r>
              <a:rPr lang="en-US" altLang="en-US"/>
              <a:t>here the prefetch degree is 3</a:t>
            </a:r>
            <a:endParaRPr lang="en-US" altLang="en-US"/>
          </a:p>
          <a:p>
            <a:pPr lvl="0"/>
            <a:r>
              <a:rPr lang="en-US" altLang="en-US"/>
              <a:t>2) Just like a sniper, they increase prefetch distance and look farther into the access stream</a:t>
            </a:r>
            <a:endParaRPr lang="en-US" altLang="en-US"/>
          </a:p>
          <a:p>
            <a:pPr lvl="0"/>
            <a:r>
              <a:rPr lang="en-US" altLang="en-US"/>
              <a:t>i.e, instead of issuing requests for just the next element they’ll issue requests for A+14, 16, which will be demanded much later by porocessor</a:t>
            </a: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Now after having clear understanding about prefetching and dealing with covid, I had a discussion with biswa and he told me to look into many core systems, prefetching has many issues there</a:t>
            </a: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After having fully understood the prefetching </a:t>
            </a: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c7d46e16d0_1_120: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69" name="Google Shape;169;gc7d46e16d0_1_120: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t>Let’s understand one of the main issue using same example as earlier,(prefethcers are not shown for clarity)</a:t>
            </a:r>
            <a:endParaRPr lang="en-US"/>
          </a:p>
          <a:p>
            <a:pPr marL="0" lvl="0" indent="0" algn="l" rtl="0">
              <a:spcBef>
                <a:spcPts val="0"/>
              </a:spcBef>
              <a:spcAft>
                <a:spcPts val="0"/>
              </a:spcAft>
              <a:buNone/>
            </a:pPr>
            <a:r>
              <a:rPr lang="en-US"/>
              <a:t>the prefetcher predicted that A+8 will be accessed, and issued prefetch requests for that, but since all cores share DRAM bandwidth, the request is waiting for its chance, </a:t>
            </a:r>
            <a:endParaRPr lang="en-US"/>
          </a:p>
          <a:p>
            <a:pPr marL="0" lvl="0" indent="0" algn="l" rtl="0">
              <a:spcBef>
                <a:spcPts val="0"/>
              </a:spcBef>
              <a:spcAft>
                <a:spcPts val="0"/>
              </a:spcAft>
              <a:buNone/>
            </a:pPr>
            <a:r>
              <a:rPr lang="en-US"/>
              <a:t>Now while other requests were being serviced, the demand for A+8 arrived at cache, it got a miss and waits for data.</a:t>
            </a:r>
            <a:endParaRPr lang="en-US"/>
          </a:p>
          <a:p>
            <a:pPr marL="0" lvl="0" indent="0" algn="l" rtl="0">
              <a:spcBef>
                <a:spcPts val="0"/>
              </a:spcBef>
              <a:spcAft>
                <a:spcPts val="0"/>
              </a:spcAft>
              <a:buNone/>
            </a:pPr>
            <a:r>
              <a:rPr lang="en-US"/>
              <a:t>when A+8 gets a chance it goes to dram and response is finally sent back to core.</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Now, as you have observed, because DRAM BW was congested, prefetch request got late and demand got a miss inspite of prefetching. so there was no uitility of prefetching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we cannot stop a core from demanding data, but we can try to reduce the prefetch requests.</a:t>
            </a: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r>
              <a:rPr lang="en-US" altLang="en-US"/>
              <a:t>There are so many works which try to do this exactly.</a:t>
            </a:r>
            <a:endParaRPr lang="en-US" altLang="en-US"/>
          </a:p>
          <a:p>
            <a:r>
              <a:rPr lang="en-US" altLang="en-US"/>
              <a:t>They propose modifying existing hardware, add new components and look at various metrics like prefetch accuracy, cache pollution, effect of prefetching of one core on other etc etc, </a:t>
            </a:r>
            <a:endParaRPr lang="en-US" altLang="en-US"/>
          </a:p>
          <a:p>
            <a:r>
              <a:rPr lang="en-US" altLang="en-US"/>
              <a:t>Being interested in these techniques I started coding them, While doing so I noticed that all though these mechanism seem different in impementation, but the core idea behind them is common.</a:t>
            </a: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Conference">
  <p:cSld name="TITLE">
    <p:spTree>
      <p:nvGrpSpPr>
        <p:cNvPr id="10" name="Shape 10"/>
        <p:cNvGrpSpPr/>
        <p:nvPr/>
      </p:nvGrpSpPr>
      <p:grpSpPr>
        <a:xfrm>
          <a:off x="0" y="0"/>
          <a:ext cx="0" cy="0"/>
          <a:chOff x="0" y="0"/>
          <a:chExt cx="0" cy="0"/>
        </a:xfrm>
      </p:grpSpPr>
      <p:sp>
        <p:nvSpPr>
          <p:cNvPr id="11" name="Google Shape;11;p2" descr="jkdjfkjsdklfjd" title="jhjdhfjsdh"/>
          <p:cNvSpPr txBox="true"/>
          <p:nvPr>
            <p:ph type="ctrTitle"/>
          </p:nvPr>
        </p:nvSpPr>
        <p:spPr>
          <a:xfrm>
            <a:off x="1207425" y="2555590"/>
            <a:ext cx="5693400" cy="715500"/>
          </a:xfrm>
          <a:prstGeom prst="rect">
            <a:avLst/>
          </a:prstGeom>
          <a:noFill/>
          <a:ln>
            <a:noFill/>
          </a:ln>
        </p:spPr>
        <p:txBody>
          <a:bodyPr spcFirstLastPara="1" wrap="square" lIns="91425" tIns="91425" rIns="91425" bIns="91425" anchor="b" anchorCtr="false">
            <a:noAutofit/>
          </a:bodyPr>
          <a:lstStyle>
            <a:lvl1pPr lvl="0" algn="ctr">
              <a:lnSpc>
                <a:spcPct val="100000"/>
              </a:lnSpc>
              <a:spcBef>
                <a:spcPts val="0"/>
              </a:spcBef>
              <a:spcAft>
                <a:spcPts val="0"/>
              </a:spcAft>
              <a:buClr>
                <a:srgbClr val="B22222"/>
              </a:buClr>
              <a:buSzPts val="3600"/>
              <a:buFont typeface="Cambria"/>
              <a:buNone/>
              <a:defRPr>
                <a:solidFill>
                  <a:srgbClr val="B22222"/>
                </a:solidFill>
                <a:latin typeface="Cambria"/>
                <a:ea typeface="Cambria"/>
                <a:cs typeface="Cambria"/>
                <a:sym typeface="Cambri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true"/>
          <p:nvPr>
            <p:ph type="ctrTitle" idx="2"/>
          </p:nvPr>
        </p:nvSpPr>
        <p:spPr>
          <a:xfrm>
            <a:off x="311708" y="306121"/>
            <a:ext cx="8520600" cy="2052600"/>
          </a:xfrm>
          <a:prstGeom prst="rect">
            <a:avLst/>
          </a:prstGeom>
          <a:noFill/>
          <a:ln>
            <a:noFill/>
          </a:ln>
        </p:spPr>
        <p:txBody>
          <a:bodyPr spcFirstLastPara="1" wrap="square" lIns="91425" tIns="91425" rIns="91425" bIns="91425" anchor="b" anchorCtr="false">
            <a:noAutofit/>
          </a:bodyPr>
          <a:lstStyle>
            <a:lvl1pPr lvl="0" algn="ctr">
              <a:lnSpc>
                <a:spcPct val="100000"/>
              </a:lnSpc>
              <a:spcBef>
                <a:spcPts val="0"/>
              </a:spcBef>
              <a:spcAft>
                <a:spcPts val="0"/>
              </a:spcAft>
              <a:buClr>
                <a:srgbClr val="B22222"/>
              </a:buClr>
              <a:buSzPts val="5200"/>
              <a:buFont typeface="Cambria"/>
              <a:buNone/>
              <a:defRPr sz="5200">
                <a:solidFill>
                  <a:srgbClr val="B22222"/>
                </a:solidFill>
                <a:latin typeface="Cambria"/>
                <a:ea typeface="Cambria"/>
                <a:cs typeface="Cambria"/>
                <a:sym typeface="Cambria"/>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 descr="jkdjfkjsdklfjd" title="jhjdhfjsdh"/>
          <p:cNvSpPr txBox="true"/>
          <p:nvPr>
            <p:ph type="ctrTitle" idx="3"/>
          </p:nvPr>
        </p:nvSpPr>
        <p:spPr>
          <a:xfrm>
            <a:off x="313526" y="4125300"/>
            <a:ext cx="4967700" cy="715500"/>
          </a:xfrm>
          <a:prstGeom prst="rect">
            <a:avLst/>
          </a:prstGeom>
          <a:noFill/>
          <a:ln>
            <a:noFill/>
          </a:ln>
        </p:spPr>
        <p:txBody>
          <a:bodyPr spcFirstLastPara="1" wrap="square" lIns="91425" tIns="91425" rIns="91425" bIns="91425" anchor="b" anchorCtr="false">
            <a:noAutofit/>
          </a:bodyPr>
          <a:lstStyle>
            <a:lvl1pPr lvl="0" algn="l">
              <a:lnSpc>
                <a:spcPct val="100000"/>
              </a:lnSpc>
              <a:spcBef>
                <a:spcPts val="0"/>
              </a:spcBef>
              <a:spcAft>
                <a:spcPts val="0"/>
              </a:spcAft>
              <a:buClr>
                <a:srgbClr val="000000"/>
              </a:buClr>
              <a:buSzPts val="1800"/>
              <a:buFont typeface="Cambria"/>
              <a:buNone/>
              <a:defRPr sz="1800">
                <a:solidFill>
                  <a:srgbClr val="000000"/>
                </a:solidFill>
                <a:latin typeface="Cambria"/>
                <a:ea typeface="Cambria"/>
                <a:cs typeface="Cambria"/>
                <a:sym typeface="Cambria"/>
              </a:defRPr>
            </a:lvl1pPr>
            <a:lvl2pPr lvl="1" algn="ctr">
              <a:lnSpc>
                <a:spcPct val="100000"/>
              </a:lnSpc>
              <a:spcBef>
                <a:spcPts val="0"/>
              </a:spcBef>
              <a:spcAft>
                <a:spcPts val="0"/>
              </a:spcAft>
              <a:buSzPts val="5200"/>
              <a:buFont typeface="Cambria"/>
              <a:buNone/>
              <a:defRPr sz="5200">
                <a:latin typeface="Cambria"/>
                <a:ea typeface="Cambria"/>
                <a:cs typeface="Cambria"/>
                <a:sym typeface="Cambria"/>
              </a:defRPr>
            </a:lvl2pPr>
            <a:lvl3pPr lvl="2" algn="ctr">
              <a:lnSpc>
                <a:spcPct val="100000"/>
              </a:lnSpc>
              <a:spcBef>
                <a:spcPts val="0"/>
              </a:spcBef>
              <a:spcAft>
                <a:spcPts val="0"/>
              </a:spcAft>
              <a:buSzPts val="5200"/>
              <a:buFont typeface="Cambria"/>
              <a:buNone/>
              <a:defRPr sz="5200">
                <a:latin typeface="Cambria"/>
                <a:ea typeface="Cambria"/>
                <a:cs typeface="Cambria"/>
                <a:sym typeface="Cambria"/>
              </a:defRPr>
            </a:lvl3pPr>
            <a:lvl4pPr lvl="3" algn="ctr">
              <a:lnSpc>
                <a:spcPct val="100000"/>
              </a:lnSpc>
              <a:spcBef>
                <a:spcPts val="0"/>
              </a:spcBef>
              <a:spcAft>
                <a:spcPts val="0"/>
              </a:spcAft>
              <a:buSzPts val="5200"/>
              <a:buFont typeface="Cambria"/>
              <a:buNone/>
              <a:defRPr sz="5200">
                <a:latin typeface="Cambria"/>
                <a:ea typeface="Cambria"/>
                <a:cs typeface="Cambria"/>
                <a:sym typeface="Cambria"/>
              </a:defRPr>
            </a:lvl4pPr>
            <a:lvl5pPr lvl="4" algn="ctr">
              <a:lnSpc>
                <a:spcPct val="100000"/>
              </a:lnSpc>
              <a:spcBef>
                <a:spcPts val="0"/>
              </a:spcBef>
              <a:spcAft>
                <a:spcPts val="0"/>
              </a:spcAft>
              <a:buSzPts val="5200"/>
              <a:buFont typeface="Cambria"/>
              <a:buNone/>
              <a:defRPr sz="5200">
                <a:latin typeface="Cambria"/>
                <a:ea typeface="Cambria"/>
                <a:cs typeface="Cambria"/>
                <a:sym typeface="Cambria"/>
              </a:defRPr>
            </a:lvl5pPr>
            <a:lvl6pPr lvl="5" algn="ctr">
              <a:lnSpc>
                <a:spcPct val="100000"/>
              </a:lnSpc>
              <a:spcBef>
                <a:spcPts val="0"/>
              </a:spcBef>
              <a:spcAft>
                <a:spcPts val="0"/>
              </a:spcAft>
              <a:buSzPts val="5200"/>
              <a:buFont typeface="Cambria"/>
              <a:buNone/>
              <a:defRPr sz="5200">
                <a:latin typeface="Cambria"/>
                <a:ea typeface="Cambria"/>
                <a:cs typeface="Cambria"/>
                <a:sym typeface="Cambria"/>
              </a:defRPr>
            </a:lvl6pPr>
            <a:lvl7pPr lvl="6" algn="ctr">
              <a:lnSpc>
                <a:spcPct val="100000"/>
              </a:lnSpc>
              <a:spcBef>
                <a:spcPts val="0"/>
              </a:spcBef>
              <a:spcAft>
                <a:spcPts val="0"/>
              </a:spcAft>
              <a:buSzPts val="5200"/>
              <a:buFont typeface="Cambria"/>
              <a:buNone/>
              <a:defRPr sz="5200">
                <a:latin typeface="Cambria"/>
                <a:ea typeface="Cambria"/>
                <a:cs typeface="Cambria"/>
                <a:sym typeface="Cambria"/>
              </a:defRPr>
            </a:lvl7pPr>
            <a:lvl8pPr lvl="7" algn="ctr">
              <a:lnSpc>
                <a:spcPct val="100000"/>
              </a:lnSpc>
              <a:spcBef>
                <a:spcPts val="0"/>
              </a:spcBef>
              <a:spcAft>
                <a:spcPts val="0"/>
              </a:spcAft>
              <a:buSzPts val="5200"/>
              <a:buFont typeface="Cambria"/>
              <a:buNone/>
              <a:defRPr sz="5200">
                <a:latin typeface="Cambria"/>
                <a:ea typeface="Cambria"/>
                <a:cs typeface="Cambria"/>
                <a:sym typeface="Cambria"/>
              </a:defRPr>
            </a:lvl8pPr>
            <a:lvl9pPr lvl="8" algn="ctr">
              <a:lnSpc>
                <a:spcPct val="100000"/>
              </a:lnSpc>
              <a:spcBef>
                <a:spcPts val="0"/>
              </a:spcBef>
              <a:spcAft>
                <a:spcPts val="0"/>
              </a:spcAft>
              <a:buSzPts val="5200"/>
              <a:buFont typeface="Cambria"/>
              <a:buNone/>
              <a:defRPr sz="5200">
                <a:latin typeface="Cambria"/>
                <a:ea typeface="Cambria"/>
                <a:cs typeface="Cambria"/>
                <a:sym typeface="Cambria"/>
              </a:defRPr>
            </a:lvl9pPr>
          </a:lstStyle>
          <a:p/>
        </p:txBody>
      </p:sp>
      <p:sp>
        <p:nvSpPr>
          <p:cNvPr id="14" name="Google Shape;14;p2"/>
          <p:cNvSpPr txBox="true"/>
          <p:nvPr>
            <p:ph type="subTitle" idx="1"/>
          </p:nvPr>
        </p:nvSpPr>
        <p:spPr>
          <a:xfrm>
            <a:off x="6986875" y="2432381"/>
            <a:ext cx="1962300" cy="919500"/>
          </a:xfrm>
          <a:prstGeom prst="rect">
            <a:avLst/>
          </a:prstGeom>
          <a:noFill/>
          <a:ln>
            <a:noFill/>
          </a:ln>
        </p:spPr>
        <p:txBody>
          <a:bodyPr spcFirstLastPara="1" wrap="square" lIns="91425" tIns="91425" rIns="91425" bIns="91425" anchor="b" anchorCtr="false">
            <a:noAutofit/>
          </a:bodyPr>
          <a:lstStyle>
            <a:lvl1pPr lvl="0" algn="l">
              <a:lnSpc>
                <a:spcPct val="115000"/>
              </a:lnSpc>
              <a:spcBef>
                <a:spcPts val="0"/>
              </a:spcBef>
              <a:spcAft>
                <a:spcPts val="0"/>
              </a:spcAft>
              <a:buSzPts val="3000"/>
              <a:buNone/>
              <a:defRPr sz="1200">
                <a:solidFill>
                  <a:srgbClr val="38761D"/>
                </a:solidFill>
              </a:defRPr>
            </a:lvl1pPr>
            <a:lvl2pPr lvl="1" algn="l">
              <a:lnSpc>
                <a:spcPct val="115000"/>
              </a:lnSpc>
              <a:spcBef>
                <a:spcPts val="1600"/>
              </a:spcBef>
              <a:spcAft>
                <a:spcPts val="0"/>
              </a:spcAft>
              <a:buSzPts val="3000"/>
              <a:buNone/>
              <a:defRPr sz="1200"/>
            </a:lvl2pPr>
            <a:lvl3pPr lvl="2" algn="l">
              <a:lnSpc>
                <a:spcPct val="115000"/>
              </a:lnSpc>
              <a:spcBef>
                <a:spcPts val="1600"/>
              </a:spcBef>
              <a:spcAft>
                <a:spcPts val="0"/>
              </a:spcAft>
              <a:buSzPts val="3000"/>
              <a:buNone/>
              <a:defRPr sz="1200"/>
            </a:lvl3pPr>
            <a:lvl4pPr lvl="3" algn="l">
              <a:lnSpc>
                <a:spcPct val="115000"/>
              </a:lnSpc>
              <a:spcBef>
                <a:spcPts val="1600"/>
              </a:spcBef>
              <a:spcAft>
                <a:spcPts val="0"/>
              </a:spcAft>
              <a:buSzPts val="3000"/>
              <a:buNone/>
              <a:defRPr sz="1200"/>
            </a:lvl4pPr>
            <a:lvl5pPr lvl="4" algn="l">
              <a:lnSpc>
                <a:spcPct val="115000"/>
              </a:lnSpc>
              <a:spcBef>
                <a:spcPts val="1600"/>
              </a:spcBef>
              <a:spcAft>
                <a:spcPts val="0"/>
              </a:spcAft>
              <a:buSzPts val="3000"/>
              <a:buNone/>
              <a:defRPr sz="1200"/>
            </a:lvl5pPr>
            <a:lvl6pPr lvl="5" algn="l">
              <a:lnSpc>
                <a:spcPct val="115000"/>
              </a:lnSpc>
              <a:spcBef>
                <a:spcPts val="1600"/>
              </a:spcBef>
              <a:spcAft>
                <a:spcPts val="0"/>
              </a:spcAft>
              <a:buSzPts val="3000"/>
              <a:buNone/>
              <a:defRPr sz="1200"/>
            </a:lvl6pPr>
            <a:lvl7pPr lvl="6" algn="l">
              <a:lnSpc>
                <a:spcPct val="115000"/>
              </a:lnSpc>
              <a:spcBef>
                <a:spcPts val="1600"/>
              </a:spcBef>
              <a:spcAft>
                <a:spcPts val="0"/>
              </a:spcAft>
              <a:buSzPts val="3000"/>
              <a:buNone/>
              <a:defRPr sz="1200"/>
            </a:lvl7pPr>
            <a:lvl8pPr lvl="7" algn="l">
              <a:lnSpc>
                <a:spcPct val="115000"/>
              </a:lnSpc>
              <a:spcBef>
                <a:spcPts val="1600"/>
              </a:spcBef>
              <a:spcAft>
                <a:spcPts val="0"/>
              </a:spcAft>
              <a:buSzPts val="3000"/>
              <a:buNone/>
              <a:defRPr sz="1200"/>
            </a:lvl8pPr>
            <a:lvl9pPr lvl="8" algn="l">
              <a:lnSpc>
                <a:spcPct val="115000"/>
              </a:lnSpc>
              <a:spcBef>
                <a:spcPts val="1600"/>
              </a:spcBef>
              <a:spcAft>
                <a:spcPts val="1600"/>
              </a:spcAft>
              <a:buSzPts val="3000"/>
              <a:buNone/>
              <a:defRPr sz="1200"/>
            </a:lvl9pPr>
          </a:lstStyle>
          <a:p/>
        </p:txBody>
      </p:sp>
      <p:pic>
        <p:nvPicPr>
          <p:cNvPr id="15" name="Google Shape;15;p2"/>
          <p:cNvPicPr preferRelativeResize="false"/>
          <p:nvPr/>
        </p:nvPicPr>
        <p:blipFill rotWithShape="true">
          <a:blip r:embed="rId2"/>
          <a:srcRect/>
          <a:stretch>
            <a:fillRect/>
          </a:stretch>
        </p:blipFill>
        <p:spPr>
          <a:xfrm>
            <a:off x="7323400" y="1278"/>
            <a:ext cx="1649149" cy="1649149"/>
          </a:xfrm>
          <a:prstGeom prst="rect">
            <a:avLst/>
          </a:prstGeom>
          <a:noFill/>
          <a:ln>
            <a:noFill/>
          </a:ln>
        </p:spPr>
      </p:pic>
      <p:pic>
        <p:nvPicPr>
          <p:cNvPr id="16" name="Google Shape;16;p2"/>
          <p:cNvPicPr preferRelativeResize="false"/>
          <p:nvPr/>
        </p:nvPicPr>
        <p:blipFill rotWithShape="true">
          <a:blip r:embed="rId3"/>
          <a:srcRect/>
          <a:stretch>
            <a:fillRect/>
          </a:stretch>
        </p:blipFill>
        <p:spPr>
          <a:xfrm>
            <a:off x="314325" y="63955"/>
            <a:ext cx="1351200" cy="1342250"/>
          </a:xfrm>
          <a:prstGeom prst="rect">
            <a:avLst/>
          </a:prstGeom>
          <a:noFill/>
          <a:ln>
            <a:noFill/>
          </a:ln>
        </p:spPr>
      </p:pic>
      <p:sp>
        <p:nvSpPr>
          <p:cNvPr id="17" name="Google Shape;17;p2"/>
          <p:cNvSpPr txBox="true"/>
          <p:nvPr>
            <p:ph type="sldNum" idx="12"/>
          </p:nvPr>
        </p:nvSpPr>
        <p:spPr>
          <a:xfrm>
            <a:off x="8556784" y="4749851"/>
            <a:ext cx="548700" cy="393600"/>
          </a:xfrm>
          <a:prstGeom prst="rect">
            <a:avLst/>
          </a:prstGeom>
        </p:spPr>
        <p:txBody>
          <a:bodyPr spcFirstLastPara="1" wrap="square" lIns="91425" tIns="91425" rIns="91425" bIns="91425" anchor="t" anchorCtr="false">
            <a:noAutofit/>
          </a:bodyPr>
          <a:lstStyle>
            <a:lvl1pPr lvl="0">
              <a:buNone/>
              <a:defRPr sz="1300">
                <a:solidFill>
                  <a:srgbClr val="000000"/>
                </a:solidFill>
                <a:latin typeface="Cambria"/>
                <a:ea typeface="Cambria"/>
                <a:cs typeface="Cambria"/>
                <a:sym typeface="Cambria"/>
              </a:defRPr>
            </a:lvl1pPr>
            <a:lvl2pPr lvl="1">
              <a:buNone/>
              <a:defRPr sz="1300">
                <a:solidFill>
                  <a:srgbClr val="000000"/>
                </a:solidFill>
                <a:latin typeface="Cambria"/>
                <a:ea typeface="Cambria"/>
                <a:cs typeface="Cambria"/>
                <a:sym typeface="Cambria"/>
              </a:defRPr>
            </a:lvl2pPr>
            <a:lvl3pPr lvl="2">
              <a:buNone/>
              <a:defRPr sz="1300">
                <a:solidFill>
                  <a:srgbClr val="000000"/>
                </a:solidFill>
                <a:latin typeface="Cambria"/>
                <a:ea typeface="Cambria"/>
                <a:cs typeface="Cambria"/>
                <a:sym typeface="Cambria"/>
              </a:defRPr>
            </a:lvl3pPr>
            <a:lvl4pPr lvl="3">
              <a:buNone/>
              <a:defRPr sz="1300">
                <a:solidFill>
                  <a:srgbClr val="000000"/>
                </a:solidFill>
                <a:latin typeface="Cambria"/>
                <a:ea typeface="Cambria"/>
                <a:cs typeface="Cambria"/>
                <a:sym typeface="Cambria"/>
              </a:defRPr>
            </a:lvl4pPr>
            <a:lvl5pPr lvl="4">
              <a:buNone/>
              <a:defRPr sz="1300">
                <a:solidFill>
                  <a:srgbClr val="000000"/>
                </a:solidFill>
                <a:latin typeface="Cambria"/>
                <a:ea typeface="Cambria"/>
                <a:cs typeface="Cambria"/>
                <a:sym typeface="Cambria"/>
              </a:defRPr>
            </a:lvl5pPr>
            <a:lvl6pPr lvl="5">
              <a:buNone/>
              <a:defRPr sz="1300">
                <a:solidFill>
                  <a:srgbClr val="000000"/>
                </a:solidFill>
                <a:latin typeface="Cambria"/>
                <a:ea typeface="Cambria"/>
                <a:cs typeface="Cambria"/>
                <a:sym typeface="Cambria"/>
              </a:defRPr>
            </a:lvl6pPr>
            <a:lvl7pPr lvl="6">
              <a:buNone/>
              <a:defRPr sz="1300">
                <a:solidFill>
                  <a:srgbClr val="000000"/>
                </a:solidFill>
                <a:latin typeface="Cambria"/>
                <a:ea typeface="Cambria"/>
                <a:cs typeface="Cambria"/>
                <a:sym typeface="Cambria"/>
              </a:defRPr>
            </a:lvl7pPr>
            <a:lvl8pPr lvl="7">
              <a:buNone/>
              <a:defRPr sz="1300">
                <a:solidFill>
                  <a:srgbClr val="000000"/>
                </a:solidFill>
                <a:latin typeface="Cambria"/>
                <a:ea typeface="Cambria"/>
                <a:cs typeface="Cambria"/>
                <a:sym typeface="Cambria"/>
              </a:defRPr>
            </a:lvl8pPr>
            <a:lvl9pPr lvl="8">
              <a:buNone/>
              <a:defRPr sz="1300">
                <a:solidFill>
                  <a:srgbClr val="000000"/>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Google Shape;19;p3"/>
          <p:cNvSpPr txBox="true"/>
          <p:nvPr>
            <p:ph type="title"/>
          </p:nvPr>
        </p:nvSpPr>
        <p:spPr>
          <a:xfrm>
            <a:off x="311700" y="437122"/>
            <a:ext cx="8520600" cy="572700"/>
          </a:xfrm>
          <a:prstGeom prst="rect">
            <a:avLst/>
          </a:prstGeom>
          <a:noFill/>
          <a:ln>
            <a:noFill/>
          </a:ln>
        </p:spPr>
        <p:txBody>
          <a:bodyPr spcFirstLastPara="1" wrap="square" lIns="91425" tIns="91425" rIns="91425" bIns="91425" anchor="t" anchorCtr="false">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Font typeface="Cambria"/>
              <a:buNone/>
              <a:defRPr>
                <a:latin typeface="Cambria"/>
                <a:ea typeface="Cambria"/>
                <a:cs typeface="Cambria"/>
                <a:sym typeface="Cambria"/>
              </a:defRPr>
            </a:lvl2pPr>
            <a:lvl3pPr lvl="2" algn="l">
              <a:lnSpc>
                <a:spcPct val="100000"/>
              </a:lnSpc>
              <a:spcBef>
                <a:spcPts val="0"/>
              </a:spcBef>
              <a:spcAft>
                <a:spcPts val="0"/>
              </a:spcAft>
              <a:buSzPts val="2800"/>
              <a:buFont typeface="Cambria"/>
              <a:buNone/>
              <a:defRPr>
                <a:latin typeface="Cambria"/>
                <a:ea typeface="Cambria"/>
                <a:cs typeface="Cambria"/>
                <a:sym typeface="Cambria"/>
              </a:defRPr>
            </a:lvl3pPr>
            <a:lvl4pPr lvl="3" algn="l">
              <a:lnSpc>
                <a:spcPct val="100000"/>
              </a:lnSpc>
              <a:spcBef>
                <a:spcPts val="0"/>
              </a:spcBef>
              <a:spcAft>
                <a:spcPts val="0"/>
              </a:spcAft>
              <a:buSzPts val="2800"/>
              <a:buFont typeface="Cambria"/>
              <a:buNone/>
              <a:defRPr>
                <a:latin typeface="Cambria"/>
                <a:ea typeface="Cambria"/>
                <a:cs typeface="Cambria"/>
                <a:sym typeface="Cambria"/>
              </a:defRPr>
            </a:lvl4pPr>
            <a:lvl5pPr lvl="4" algn="l">
              <a:lnSpc>
                <a:spcPct val="100000"/>
              </a:lnSpc>
              <a:spcBef>
                <a:spcPts val="0"/>
              </a:spcBef>
              <a:spcAft>
                <a:spcPts val="0"/>
              </a:spcAft>
              <a:buSzPts val="2800"/>
              <a:buFont typeface="Cambria"/>
              <a:buNone/>
              <a:defRPr>
                <a:latin typeface="Cambria"/>
                <a:ea typeface="Cambria"/>
                <a:cs typeface="Cambria"/>
                <a:sym typeface="Cambria"/>
              </a:defRPr>
            </a:lvl5pPr>
            <a:lvl6pPr lvl="5" algn="l">
              <a:lnSpc>
                <a:spcPct val="100000"/>
              </a:lnSpc>
              <a:spcBef>
                <a:spcPts val="0"/>
              </a:spcBef>
              <a:spcAft>
                <a:spcPts val="0"/>
              </a:spcAft>
              <a:buSzPts val="2800"/>
              <a:buFont typeface="Cambria"/>
              <a:buNone/>
              <a:defRPr>
                <a:latin typeface="Cambria"/>
                <a:ea typeface="Cambria"/>
                <a:cs typeface="Cambria"/>
                <a:sym typeface="Cambria"/>
              </a:defRPr>
            </a:lvl6pPr>
            <a:lvl7pPr lvl="6" algn="l">
              <a:lnSpc>
                <a:spcPct val="100000"/>
              </a:lnSpc>
              <a:spcBef>
                <a:spcPts val="0"/>
              </a:spcBef>
              <a:spcAft>
                <a:spcPts val="0"/>
              </a:spcAft>
              <a:buSzPts val="2800"/>
              <a:buFont typeface="Cambria"/>
              <a:buNone/>
              <a:defRPr>
                <a:latin typeface="Cambria"/>
                <a:ea typeface="Cambria"/>
                <a:cs typeface="Cambria"/>
                <a:sym typeface="Cambria"/>
              </a:defRPr>
            </a:lvl7pPr>
            <a:lvl8pPr lvl="7" algn="l">
              <a:lnSpc>
                <a:spcPct val="100000"/>
              </a:lnSpc>
              <a:spcBef>
                <a:spcPts val="0"/>
              </a:spcBef>
              <a:spcAft>
                <a:spcPts val="0"/>
              </a:spcAft>
              <a:buSzPts val="2800"/>
              <a:buFont typeface="Cambria"/>
              <a:buNone/>
              <a:defRPr>
                <a:latin typeface="Cambria"/>
                <a:ea typeface="Cambria"/>
                <a:cs typeface="Cambria"/>
                <a:sym typeface="Cambria"/>
              </a:defRPr>
            </a:lvl8pPr>
            <a:lvl9pPr lvl="8" algn="l">
              <a:lnSpc>
                <a:spcPct val="100000"/>
              </a:lnSpc>
              <a:spcBef>
                <a:spcPts val="0"/>
              </a:spcBef>
              <a:spcAft>
                <a:spcPts val="0"/>
              </a:spcAft>
              <a:buSzPts val="2800"/>
              <a:buFont typeface="Cambria"/>
              <a:buNone/>
              <a:defRPr>
                <a:latin typeface="Cambria"/>
                <a:ea typeface="Cambria"/>
                <a:cs typeface="Cambria"/>
                <a:sym typeface="Cambria"/>
              </a:defRPr>
            </a:lvl9pPr>
          </a:lstStyle>
          <a:p/>
        </p:txBody>
      </p:sp>
      <p:sp>
        <p:nvSpPr>
          <p:cNvPr id="20" name="Google Shape;20;p3"/>
          <p:cNvSpPr txBox="true"/>
          <p:nvPr>
            <p:ph type="body" idx="1"/>
          </p:nvPr>
        </p:nvSpPr>
        <p:spPr>
          <a:xfrm>
            <a:off x="311700" y="1152475"/>
            <a:ext cx="8520600" cy="3750600"/>
          </a:xfrm>
          <a:prstGeom prst="rect">
            <a:avLst/>
          </a:prstGeom>
          <a:noFill/>
          <a:ln>
            <a:noFill/>
          </a:ln>
        </p:spPr>
        <p:txBody>
          <a:bodyPr spcFirstLastPara="1" wrap="square" lIns="91425" tIns="91425" rIns="91425" bIns="91425" anchor="t" anchorCtr="false">
            <a:noAutofit/>
          </a:bodyPr>
          <a:lstStyle>
            <a:lvl1pPr marL="457200" lvl="0" indent="-419100" algn="l">
              <a:lnSpc>
                <a:spcPct val="115000"/>
              </a:lnSpc>
              <a:spcBef>
                <a:spcPts val="0"/>
              </a:spcBef>
              <a:spcAft>
                <a:spcPts val="0"/>
              </a:spcAft>
              <a:buSzPts val="3000"/>
              <a:buChar char="●"/>
              <a:defRPr/>
            </a:lvl1pPr>
            <a:lvl2pPr marL="914400" lvl="1" indent="-419100" algn="l">
              <a:lnSpc>
                <a:spcPct val="115000"/>
              </a:lnSpc>
              <a:spcBef>
                <a:spcPts val="1600"/>
              </a:spcBef>
              <a:spcAft>
                <a:spcPts val="0"/>
              </a:spcAft>
              <a:buSzPts val="3000"/>
              <a:buFont typeface="Cambria"/>
              <a:buChar char="○"/>
              <a:defRPr>
                <a:latin typeface="Cambria"/>
                <a:ea typeface="Cambria"/>
                <a:cs typeface="Cambria"/>
                <a:sym typeface="Cambria"/>
              </a:defRPr>
            </a:lvl2pPr>
            <a:lvl3pPr marL="1371600" lvl="2" indent="-419100" algn="l">
              <a:lnSpc>
                <a:spcPct val="115000"/>
              </a:lnSpc>
              <a:spcBef>
                <a:spcPts val="1600"/>
              </a:spcBef>
              <a:spcAft>
                <a:spcPts val="0"/>
              </a:spcAft>
              <a:buSzPts val="3000"/>
              <a:buFont typeface="Cambria"/>
              <a:buChar char="■"/>
              <a:defRPr>
                <a:latin typeface="Cambria"/>
                <a:ea typeface="Cambria"/>
                <a:cs typeface="Cambria"/>
                <a:sym typeface="Cambria"/>
              </a:defRPr>
            </a:lvl3pPr>
            <a:lvl4pPr marL="1828800" lvl="3" indent="-419100" algn="l">
              <a:lnSpc>
                <a:spcPct val="115000"/>
              </a:lnSpc>
              <a:spcBef>
                <a:spcPts val="1600"/>
              </a:spcBef>
              <a:spcAft>
                <a:spcPts val="0"/>
              </a:spcAft>
              <a:buSzPts val="3000"/>
              <a:buFont typeface="Cambria"/>
              <a:buChar char="●"/>
              <a:defRPr>
                <a:latin typeface="Cambria"/>
                <a:ea typeface="Cambria"/>
                <a:cs typeface="Cambria"/>
                <a:sym typeface="Cambria"/>
              </a:defRPr>
            </a:lvl4pPr>
            <a:lvl5pPr marL="2286000" lvl="4" indent="-419100" algn="l">
              <a:lnSpc>
                <a:spcPct val="115000"/>
              </a:lnSpc>
              <a:spcBef>
                <a:spcPts val="1600"/>
              </a:spcBef>
              <a:spcAft>
                <a:spcPts val="0"/>
              </a:spcAft>
              <a:buSzPts val="3000"/>
              <a:buFont typeface="Cambria"/>
              <a:buChar char="○"/>
              <a:defRPr>
                <a:latin typeface="Cambria"/>
                <a:ea typeface="Cambria"/>
                <a:cs typeface="Cambria"/>
                <a:sym typeface="Cambria"/>
              </a:defRPr>
            </a:lvl5pPr>
            <a:lvl6pPr marL="2743200" lvl="5" indent="-419100" algn="l">
              <a:lnSpc>
                <a:spcPct val="115000"/>
              </a:lnSpc>
              <a:spcBef>
                <a:spcPts val="1600"/>
              </a:spcBef>
              <a:spcAft>
                <a:spcPts val="0"/>
              </a:spcAft>
              <a:buSzPts val="3000"/>
              <a:buFont typeface="Cambria"/>
              <a:buChar char="■"/>
              <a:defRPr>
                <a:latin typeface="Cambria"/>
                <a:ea typeface="Cambria"/>
                <a:cs typeface="Cambria"/>
                <a:sym typeface="Cambria"/>
              </a:defRPr>
            </a:lvl6pPr>
            <a:lvl7pPr marL="3200400" lvl="6" indent="-419100" algn="l">
              <a:lnSpc>
                <a:spcPct val="115000"/>
              </a:lnSpc>
              <a:spcBef>
                <a:spcPts val="1600"/>
              </a:spcBef>
              <a:spcAft>
                <a:spcPts val="0"/>
              </a:spcAft>
              <a:buSzPts val="3000"/>
              <a:buFont typeface="Cambria"/>
              <a:buChar char="●"/>
              <a:defRPr>
                <a:latin typeface="Cambria"/>
                <a:ea typeface="Cambria"/>
                <a:cs typeface="Cambria"/>
                <a:sym typeface="Cambria"/>
              </a:defRPr>
            </a:lvl7pPr>
            <a:lvl8pPr marL="3657600" lvl="7" indent="-419100" algn="l">
              <a:lnSpc>
                <a:spcPct val="115000"/>
              </a:lnSpc>
              <a:spcBef>
                <a:spcPts val="1600"/>
              </a:spcBef>
              <a:spcAft>
                <a:spcPts val="0"/>
              </a:spcAft>
              <a:buSzPts val="3000"/>
              <a:buFont typeface="Cambria"/>
              <a:buChar char="○"/>
              <a:defRPr>
                <a:latin typeface="Cambria"/>
                <a:ea typeface="Cambria"/>
                <a:cs typeface="Cambria"/>
                <a:sym typeface="Cambria"/>
              </a:defRPr>
            </a:lvl8pPr>
            <a:lvl9pPr marL="4114800" lvl="8" indent="-419100" algn="l">
              <a:lnSpc>
                <a:spcPct val="115000"/>
              </a:lnSpc>
              <a:spcBef>
                <a:spcPts val="1600"/>
              </a:spcBef>
              <a:spcAft>
                <a:spcPts val="1600"/>
              </a:spcAft>
              <a:buSzPts val="3000"/>
              <a:buFont typeface="Cambria"/>
              <a:buChar char="■"/>
              <a:defRPr>
                <a:latin typeface="Cambria"/>
                <a:ea typeface="Cambria"/>
                <a:cs typeface="Cambria"/>
                <a:sym typeface="Cambria"/>
              </a:defRPr>
            </a:lvl9pPr>
          </a:lstStyle>
          <a:p/>
        </p:txBody>
      </p:sp>
      <p:sp>
        <p:nvSpPr>
          <p:cNvPr id="21" name="Google Shape;21;p3"/>
          <p:cNvSpPr txBox="true"/>
          <p:nvPr>
            <p:ph type="sldNum" idx="12"/>
          </p:nvPr>
        </p:nvSpPr>
        <p:spPr>
          <a:xfrm>
            <a:off x="8462728" y="4714800"/>
            <a:ext cx="644100" cy="393600"/>
          </a:xfrm>
          <a:prstGeom prst="rect">
            <a:avLst/>
          </a:prstGeom>
          <a:noFill/>
          <a:ln>
            <a:noFill/>
          </a:ln>
        </p:spPr>
        <p:txBody>
          <a:bodyPr spcFirstLastPara="1" wrap="square" lIns="91425" tIns="91425" rIns="91425" bIns="91425" anchor="ctr" anchorCtr="false">
            <a:no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cxnSp>
        <p:nvCxnSpPr>
          <p:cNvPr id="22" name="Google Shape;22;p3"/>
          <p:cNvCxnSpPr/>
          <p:nvPr/>
        </p:nvCxnSpPr>
        <p:spPr>
          <a:xfrm rot="10800000" flipH="true">
            <a:off x="383286" y="1098625"/>
            <a:ext cx="8594700" cy="1200"/>
          </a:xfrm>
          <a:prstGeom prst="straightConnector1">
            <a:avLst/>
          </a:prstGeom>
          <a:noFill/>
          <a:ln w="19050" cap="flat" cmpd="sng">
            <a:solidFill>
              <a:srgbClr val="B22222"/>
            </a:solidFill>
            <a:prstDash val="solid"/>
            <a:round/>
            <a:headEnd type="none" w="sm" len="sm"/>
            <a:tailEnd type="none" w="sm" len="sm"/>
          </a:ln>
        </p:spPr>
      </p:cxnSp>
      <p:sp>
        <p:nvSpPr>
          <p:cNvPr id="23" name="Google Shape;23;p3"/>
          <p:cNvSpPr txBox="true"/>
          <p:nvPr/>
        </p:nvSpPr>
        <p:spPr>
          <a:xfrm>
            <a:off x="4259825" y="4730075"/>
            <a:ext cx="3627600" cy="379500"/>
          </a:xfrm>
          <a:prstGeom prst="rect">
            <a:avLst/>
          </a:prstGeom>
          <a:noFill/>
          <a:ln>
            <a:noFill/>
          </a:ln>
        </p:spPr>
        <p:txBody>
          <a:bodyPr spcFirstLastPara="1" wrap="square" lIns="91425" tIns="91425" rIns="91425" bIns="91425" anchor="t" anchorCtr="false">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ambria"/>
              <a:ea typeface="Cambria"/>
              <a:cs typeface="Cambria"/>
              <a:sym typeface="Cambr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CAOS">
  <p:cSld name="TITLE_2">
    <p:spTree>
      <p:nvGrpSpPr>
        <p:cNvPr id="24" name="Shape 24"/>
        <p:cNvGrpSpPr/>
        <p:nvPr/>
      </p:nvGrpSpPr>
      <p:grpSpPr>
        <a:xfrm>
          <a:off x="0" y="0"/>
          <a:ext cx="0" cy="0"/>
          <a:chOff x="0" y="0"/>
          <a:chExt cx="0" cy="0"/>
        </a:xfrm>
      </p:grpSpPr>
      <p:sp>
        <p:nvSpPr>
          <p:cNvPr id="25" name="Google Shape;25;p4"/>
          <p:cNvSpPr txBox="true"/>
          <p:nvPr>
            <p:ph type="ctrTitle"/>
          </p:nvPr>
        </p:nvSpPr>
        <p:spPr>
          <a:xfrm>
            <a:off x="311700" y="1039872"/>
            <a:ext cx="8520600" cy="1587900"/>
          </a:xfrm>
          <a:prstGeom prst="rect">
            <a:avLst/>
          </a:prstGeom>
          <a:noFill/>
          <a:ln>
            <a:noFill/>
          </a:ln>
        </p:spPr>
        <p:txBody>
          <a:bodyPr spcFirstLastPara="1" wrap="square" lIns="91425" tIns="91425" rIns="91425" bIns="91425" anchor="b" anchorCtr="false">
            <a:noAutofit/>
          </a:bodyPr>
          <a:lstStyle>
            <a:lvl1pPr lvl="0" algn="ctr">
              <a:lnSpc>
                <a:spcPct val="100000"/>
              </a:lnSpc>
              <a:spcBef>
                <a:spcPts val="0"/>
              </a:spcBef>
              <a:spcAft>
                <a:spcPts val="0"/>
              </a:spcAft>
              <a:buClr>
                <a:srgbClr val="B22222"/>
              </a:buClr>
              <a:buSzPts val="5200"/>
              <a:buNone/>
              <a:defRPr sz="5200">
                <a:solidFill>
                  <a:srgbClr val="B2222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 name="Google Shape;26;p4" descr="jkdjfkjsdklfjd" title="jhjdhfjsdh"/>
          <p:cNvSpPr txBox="true"/>
          <p:nvPr>
            <p:ph type="ctrTitle" idx="2"/>
          </p:nvPr>
        </p:nvSpPr>
        <p:spPr>
          <a:xfrm>
            <a:off x="1645609" y="2866575"/>
            <a:ext cx="6171300" cy="715500"/>
          </a:xfrm>
          <a:prstGeom prst="rect">
            <a:avLst/>
          </a:prstGeom>
          <a:noFill/>
          <a:ln>
            <a:noFill/>
          </a:ln>
        </p:spPr>
        <p:txBody>
          <a:bodyPr spcFirstLastPara="1" wrap="square" lIns="91425" tIns="91425" rIns="91425" bIns="91425" anchor="b" anchorCtr="false">
            <a:noAutofit/>
          </a:bodyPr>
          <a:lstStyle>
            <a:lvl1pPr lvl="0" algn="ctr">
              <a:lnSpc>
                <a:spcPct val="100000"/>
              </a:lnSpc>
              <a:spcBef>
                <a:spcPts val="0"/>
              </a:spcBef>
              <a:spcAft>
                <a:spcPts val="0"/>
              </a:spcAft>
              <a:buClr>
                <a:srgbClr val="000000"/>
              </a:buClr>
              <a:buSzPts val="3600"/>
              <a:buNone/>
              <a:defRPr>
                <a:solidFill>
                  <a:srgbClr val="000000"/>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 name="Google Shape;27;p4" descr="jkdjfkjsdklfjd" title="jhjdhfjsdh"/>
          <p:cNvSpPr txBox="true"/>
          <p:nvPr>
            <p:ph type="ctrTitle" idx="3"/>
          </p:nvPr>
        </p:nvSpPr>
        <p:spPr>
          <a:xfrm>
            <a:off x="320125" y="4565548"/>
            <a:ext cx="3137400" cy="441900"/>
          </a:xfrm>
          <a:prstGeom prst="rect">
            <a:avLst/>
          </a:prstGeom>
          <a:noFill/>
          <a:ln>
            <a:noFill/>
          </a:ln>
        </p:spPr>
        <p:txBody>
          <a:bodyPr spcFirstLastPara="1" wrap="square" lIns="91425" tIns="91425" rIns="91425" bIns="91425" anchor="b" anchorCtr="false">
            <a:noAutofit/>
          </a:bodyPr>
          <a:lstStyle>
            <a:lvl1pPr lvl="0" algn="l">
              <a:lnSpc>
                <a:spcPct val="100000"/>
              </a:lnSpc>
              <a:spcBef>
                <a:spcPts val="0"/>
              </a:spcBef>
              <a:spcAft>
                <a:spcPts val="0"/>
              </a:spcAft>
              <a:buClr>
                <a:srgbClr val="000000"/>
              </a:buClr>
              <a:buSzPts val="1800"/>
              <a:buNone/>
              <a:defRPr sz="1800">
                <a:solidFill>
                  <a:srgbClr val="000000"/>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28" name="Google Shape;28;p4"/>
          <p:cNvPicPr preferRelativeResize="false"/>
          <p:nvPr/>
        </p:nvPicPr>
        <p:blipFill rotWithShape="true">
          <a:blip r:embed="rId2"/>
          <a:srcRect/>
          <a:stretch>
            <a:fillRect/>
          </a:stretch>
        </p:blipFill>
        <p:spPr>
          <a:xfrm>
            <a:off x="7323400" y="1278"/>
            <a:ext cx="1649149" cy="1649149"/>
          </a:xfrm>
          <a:prstGeom prst="rect">
            <a:avLst/>
          </a:prstGeom>
          <a:noFill/>
          <a:ln>
            <a:noFill/>
          </a:ln>
        </p:spPr>
      </p:pic>
      <p:pic>
        <p:nvPicPr>
          <p:cNvPr id="29" name="Google Shape;29;p4"/>
          <p:cNvPicPr preferRelativeResize="false"/>
          <p:nvPr/>
        </p:nvPicPr>
        <p:blipFill rotWithShape="true">
          <a:blip r:embed="rId3"/>
          <a:srcRect/>
          <a:stretch>
            <a:fillRect/>
          </a:stretch>
        </p:blipFill>
        <p:spPr>
          <a:xfrm>
            <a:off x="314325" y="63955"/>
            <a:ext cx="1351200" cy="1342250"/>
          </a:xfrm>
          <a:prstGeom prst="rect">
            <a:avLst/>
          </a:prstGeom>
          <a:noFill/>
          <a:ln>
            <a:noFill/>
          </a:ln>
        </p:spPr>
      </p:pic>
      <p:sp>
        <p:nvSpPr>
          <p:cNvPr id="30" name="Google Shape;30;p4"/>
          <p:cNvSpPr txBox="true"/>
          <p:nvPr>
            <p:ph type="sldNum" idx="12"/>
          </p:nvPr>
        </p:nvSpPr>
        <p:spPr>
          <a:xfrm>
            <a:off x="8556784" y="4749851"/>
            <a:ext cx="548700" cy="393600"/>
          </a:xfrm>
          <a:prstGeom prst="rect">
            <a:avLst/>
          </a:prstGeom>
        </p:spPr>
        <p:txBody>
          <a:bodyPr spcFirstLastPara="1" wrap="square" lIns="91425" tIns="91425" rIns="91425" bIns="91425" anchor="t" anchorCtr="false">
            <a:noAutofit/>
          </a:bodyPr>
          <a:lstStyle>
            <a:lvl1pPr lvl="0">
              <a:buNone/>
              <a:defRPr sz="1300">
                <a:solidFill>
                  <a:srgbClr val="000000"/>
                </a:solidFill>
                <a:latin typeface="Cambria"/>
                <a:ea typeface="Cambria"/>
                <a:cs typeface="Cambria"/>
                <a:sym typeface="Cambria"/>
              </a:defRPr>
            </a:lvl1pPr>
            <a:lvl2pPr lvl="1">
              <a:buNone/>
              <a:defRPr sz="1300">
                <a:solidFill>
                  <a:srgbClr val="000000"/>
                </a:solidFill>
                <a:latin typeface="Cambria"/>
                <a:ea typeface="Cambria"/>
                <a:cs typeface="Cambria"/>
                <a:sym typeface="Cambria"/>
              </a:defRPr>
            </a:lvl2pPr>
            <a:lvl3pPr lvl="2">
              <a:buNone/>
              <a:defRPr sz="1300">
                <a:solidFill>
                  <a:srgbClr val="000000"/>
                </a:solidFill>
                <a:latin typeface="Cambria"/>
                <a:ea typeface="Cambria"/>
                <a:cs typeface="Cambria"/>
                <a:sym typeface="Cambria"/>
              </a:defRPr>
            </a:lvl3pPr>
            <a:lvl4pPr lvl="3">
              <a:buNone/>
              <a:defRPr sz="1300">
                <a:solidFill>
                  <a:srgbClr val="000000"/>
                </a:solidFill>
                <a:latin typeface="Cambria"/>
                <a:ea typeface="Cambria"/>
                <a:cs typeface="Cambria"/>
                <a:sym typeface="Cambria"/>
              </a:defRPr>
            </a:lvl4pPr>
            <a:lvl5pPr lvl="4">
              <a:buNone/>
              <a:defRPr sz="1300">
                <a:solidFill>
                  <a:srgbClr val="000000"/>
                </a:solidFill>
                <a:latin typeface="Cambria"/>
                <a:ea typeface="Cambria"/>
                <a:cs typeface="Cambria"/>
                <a:sym typeface="Cambria"/>
              </a:defRPr>
            </a:lvl5pPr>
            <a:lvl6pPr lvl="5">
              <a:buNone/>
              <a:defRPr sz="1300">
                <a:solidFill>
                  <a:srgbClr val="000000"/>
                </a:solidFill>
                <a:latin typeface="Cambria"/>
                <a:ea typeface="Cambria"/>
                <a:cs typeface="Cambria"/>
                <a:sym typeface="Cambria"/>
              </a:defRPr>
            </a:lvl6pPr>
            <a:lvl7pPr lvl="6">
              <a:buNone/>
              <a:defRPr sz="1300">
                <a:solidFill>
                  <a:srgbClr val="000000"/>
                </a:solidFill>
                <a:latin typeface="Cambria"/>
                <a:ea typeface="Cambria"/>
                <a:cs typeface="Cambria"/>
                <a:sym typeface="Cambria"/>
              </a:defRPr>
            </a:lvl7pPr>
            <a:lvl8pPr lvl="7">
              <a:buNone/>
              <a:defRPr sz="1300">
                <a:solidFill>
                  <a:srgbClr val="000000"/>
                </a:solidFill>
                <a:latin typeface="Cambria"/>
                <a:ea typeface="Cambria"/>
                <a:cs typeface="Cambria"/>
                <a:sym typeface="Cambria"/>
              </a:defRPr>
            </a:lvl8pPr>
            <a:lvl9pPr lvl="8">
              <a:buNone/>
              <a:defRPr sz="1300">
                <a:solidFill>
                  <a:srgbClr val="000000"/>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31" name="Shape 31"/>
        <p:cNvGrpSpPr/>
        <p:nvPr/>
      </p:nvGrpSpPr>
      <p:grpSpPr>
        <a:xfrm>
          <a:off x="0" y="0"/>
          <a:ext cx="0" cy="0"/>
          <a:chOff x="0" y="0"/>
          <a:chExt cx="0" cy="0"/>
        </a:xfrm>
      </p:grpSpPr>
      <p:sp>
        <p:nvSpPr>
          <p:cNvPr id="32" name="Google Shape;32;p5"/>
          <p:cNvSpPr txBox="true"/>
          <p:nvPr>
            <p:ph type="ctrTitle"/>
          </p:nvPr>
        </p:nvSpPr>
        <p:spPr>
          <a:xfrm>
            <a:off x="311708" y="744575"/>
            <a:ext cx="8520600" cy="2052600"/>
          </a:xfrm>
          <a:prstGeom prst="rect">
            <a:avLst/>
          </a:prstGeom>
        </p:spPr>
        <p:txBody>
          <a:bodyPr spcFirstLastPara="1" wrap="square" lIns="91425" tIns="91425" rIns="91425" bIns="91425" anchor="b" anchorCtr="false">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33" name="Google Shape;33;p5"/>
          <p:cNvSpPr txBox="true"/>
          <p:nvPr>
            <p:ph type="subTitle" idx="1"/>
          </p:nvPr>
        </p:nvSpPr>
        <p:spPr>
          <a:xfrm>
            <a:off x="311700" y="2834125"/>
            <a:ext cx="8520600" cy="7926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2800"/>
              <a:buNone/>
              <a:defRPr sz="2800"/>
            </a:lvl1pPr>
            <a:lvl2pPr lvl="1" algn="ctr" rtl="0">
              <a:lnSpc>
                <a:spcPct val="100000"/>
              </a:lnSpc>
              <a:spcBef>
                <a:spcPts val="1600"/>
              </a:spcBef>
              <a:spcAft>
                <a:spcPts val="0"/>
              </a:spcAft>
              <a:buSzPts val="2800"/>
              <a:buNone/>
              <a:defRPr sz="2800"/>
            </a:lvl2pPr>
            <a:lvl3pPr lvl="2" algn="ctr" rtl="0">
              <a:lnSpc>
                <a:spcPct val="100000"/>
              </a:lnSpc>
              <a:spcBef>
                <a:spcPts val="1600"/>
              </a:spcBef>
              <a:spcAft>
                <a:spcPts val="0"/>
              </a:spcAft>
              <a:buSzPts val="2800"/>
              <a:buNone/>
              <a:defRPr sz="2800"/>
            </a:lvl3pPr>
            <a:lvl4pPr lvl="3" algn="ctr" rtl="0">
              <a:lnSpc>
                <a:spcPct val="100000"/>
              </a:lnSpc>
              <a:spcBef>
                <a:spcPts val="1600"/>
              </a:spcBef>
              <a:spcAft>
                <a:spcPts val="0"/>
              </a:spcAft>
              <a:buSzPts val="2800"/>
              <a:buNone/>
              <a:defRPr sz="2800"/>
            </a:lvl4pPr>
            <a:lvl5pPr lvl="4" algn="ctr" rtl="0">
              <a:lnSpc>
                <a:spcPct val="100000"/>
              </a:lnSpc>
              <a:spcBef>
                <a:spcPts val="1600"/>
              </a:spcBef>
              <a:spcAft>
                <a:spcPts val="0"/>
              </a:spcAft>
              <a:buSzPts val="2800"/>
              <a:buNone/>
              <a:defRPr sz="2800"/>
            </a:lvl5pPr>
            <a:lvl6pPr lvl="5" algn="ctr" rtl="0">
              <a:lnSpc>
                <a:spcPct val="100000"/>
              </a:lnSpc>
              <a:spcBef>
                <a:spcPts val="1600"/>
              </a:spcBef>
              <a:spcAft>
                <a:spcPts val="0"/>
              </a:spcAft>
              <a:buSzPts val="2800"/>
              <a:buNone/>
              <a:defRPr sz="2800"/>
            </a:lvl6pPr>
            <a:lvl7pPr lvl="6" algn="ctr" rtl="0">
              <a:lnSpc>
                <a:spcPct val="100000"/>
              </a:lnSpc>
              <a:spcBef>
                <a:spcPts val="1600"/>
              </a:spcBef>
              <a:spcAft>
                <a:spcPts val="0"/>
              </a:spcAft>
              <a:buSzPts val="2800"/>
              <a:buNone/>
              <a:defRPr sz="2800"/>
            </a:lvl7pPr>
            <a:lvl8pPr lvl="7" algn="ctr" rtl="0">
              <a:lnSpc>
                <a:spcPct val="100000"/>
              </a:lnSpc>
              <a:spcBef>
                <a:spcPts val="1600"/>
              </a:spcBef>
              <a:spcAft>
                <a:spcPts val="0"/>
              </a:spcAft>
              <a:buSzPts val="2800"/>
              <a:buNone/>
              <a:defRPr sz="2800"/>
            </a:lvl8pPr>
            <a:lvl9pPr lvl="8" algn="ctr" rtl="0">
              <a:lnSpc>
                <a:spcPct val="100000"/>
              </a:lnSpc>
              <a:spcBef>
                <a:spcPts val="1600"/>
              </a:spcBef>
              <a:spcAft>
                <a:spcPts val="0"/>
              </a:spcAft>
              <a:buSzPts val="2800"/>
              <a:buNone/>
              <a:defRPr sz="2800"/>
            </a:lvl9pPr>
          </a:lstStyle>
          <a:p/>
        </p:txBody>
      </p:sp>
      <p:sp>
        <p:nvSpPr>
          <p:cNvPr id="34" name="Google Shape;34;p5"/>
          <p:cNvSpPr txBox="true"/>
          <p:nvPr>
            <p:ph type="sldNum" idx="12"/>
          </p:nvPr>
        </p:nvSpPr>
        <p:spPr>
          <a:xfrm>
            <a:off x="8472458" y="4663217"/>
            <a:ext cx="548700" cy="393600"/>
          </a:xfrm>
          <a:prstGeom prst="rect">
            <a:avLst/>
          </a:prstGeom>
        </p:spPr>
        <p:txBody>
          <a:bodyPr spcFirstLastPara="1" wrap="square" lIns="91425" tIns="91425" rIns="91425" bIns="91425" anchor="ctr" anchorCtr="false">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true"/>
          <p:nvPr>
            <p:ph type="title"/>
          </p:nvPr>
        </p:nvSpPr>
        <p:spPr>
          <a:xfrm>
            <a:off x="311700" y="437122"/>
            <a:ext cx="8520600" cy="572700"/>
          </a:xfrm>
          <a:prstGeom prst="rect">
            <a:avLst/>
          </a:prstGeom>
          <a:noFill/>
          <a:ln>
            <a:noFill/>
          </a:ln>
        </p:spPr>
        <p:txBody>
          <a:bodyPr spcFirstLastPara="1" wrap="square" lIns="91425" tIns="91425" rIns="91425" bIns="91425" anchor="t" anchorCtr="false">
            <a:noAutofit/>
          </a:bodyPr>
          <a:lstStyle>
            <a:lvl1pPr marR="0" lvl="0"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true"/>
          <p:nvPr>
            <p:ph type="body" idx="1"/>
          </p:nvPr>
        </p:nvSpPr>
        <p:spPr>
          <a:xfrm>
            <a:off x="311700" y="1152475"/>
            <a:ext cx="8520600" cy="3416400"/>
          </a:xfrm>
          <a:prstGeom prst="rect">
            <a:avLst/>
          </a:prstGeom>
          <a:noFill/>
          <a:ln>
            <a:noFill/>
          </a:ln>
        </p:spPr>
        <p:txBody>
          <a:bodyPr spcFirstLastPara="1" wrap="square" lIns="91425" tIns="91425" rIns="91425" bIns="91425" anchor="t" anchorCtr="false">
            <a:noAutofit/>
          </a:bodyPr>
          <a:lstStyle>
            <a:lvl1pPr marL="457200" marR="0" lvl="0" indent="-419100" algn="l" rtl="0">
              <a:lnSpc>
                <a:spcPct val="115000"/>
              </a:lnSpc>
              <a:spcBef>
                <a:spcPts val="0"/>
              </a:spcBef>
              <a:spcAft>
                <a:spcPts val="0"/>
              </a:spcAft>
              <a:buClr>
                <a:srgbClr val="000000"/>
              </a:buClr>
              <a:buSzPts val="3000"/>
              <a:buFont typeface="Cambria"/>
              <a:buChar char="●"/>
              <a:defRPr sz="3000" b="0" i="0" u="none" strike="noStrike" cap="none">
                <a:solidFill>
                  <a:srgbClr val="000000"/>
                </a:solidFill>
                <a:latin typeface="Cambria"/>
                <a:ea typeface="Cambria"/>
                <a:cs typeface="Cambria"/>
                <a:sym typeface="Cambria"/>
              </a:defRPr>
            </a:lvl1pPr>
            <a:lvl2pPr marL="914400" marR="0" lvl="1"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2pPr>
            <a:lvl3pPr marL="1371600" marR="0" lvl="2"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3pPr>
            <a:lvl4pPr marL="1828800" marR="0" lvl="3"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4pPr>
            <a:lvl5pPr marL="2286000" marR="0" lvl="4"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5pPr>
            <a:lvl6pPr marL="2743200" marR="0" lvl="5"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6pPr>
            <a:lvl7pPr marL="3200400" marR="0" lvl="6"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7pPr>
            <a:lvl8pPr marL="3657600" marR="0" lvl="7" indent="-419100" algn="l" rtl="0">
              <a:lnSpc>
                <a:spcPct val="115000"/>
              </a:lnSpc>
              <a:spcBef>
                <a:spcPts val="1600"/>
              </a:spcBef>
              <a:spcAft>
                <a:spcPts val="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8pPr>
            <a:lvl9pPr marL="4114800" marR="0" lvl="8" indent="-419100" algn="l" rtl="0">
              <a:lnSpc>
                <a:spcPct val="115000"/>
              </a:lnSpc>
              <a:spcBef>
                <a:spcPts val="1600"/>
              </a:spcBef>
              <a:spcAft>
                <a:spcPts val="1600"/>
              </a:spcAft>
              <a:buClr>
                <a:schemeClr val="dk2"/>
              </a:buClr>
              <a:buSzPts val="3000"/>
              <a:buFont typeface="Cambria"/>
              <a:buChar char="■"/>
              <a:defRPr sz="3000" b="0" i="0" u="none" strike="noStrike" cap="none">
                <a:solidFill>
                  <a:schemeClr val="dk2"/>
                </a:solidFill>
                <a:latin typeface="Cambria"/>
                <a:ea typeface="Cambria"/>
                <a:cs typeface="Cambria"/>
                <a:sym typeface="Cambria"/>
              </a:defRPr>
            </a:lvl9pPr>
          </a:lstStyle>
          <a:p/>
        </p:txBody>
      </p:sp>
      <p:pic>
        <p:nvPicPr>
          <p:cNvPr id="8" name="Google Shape;8;p1"/>
          <p:cNvPicPr preferRelativeResize="false"/>
          <p:nvPr/>
        </p:nvPicPr>
        <p:blipFill rotWithShape="true">
          <a:blip r:embed="rId5"/>
          <a:srcRect/>
          <a:stretch>
            <a:fillRect/>
          </a:stretch>
        </p:blipFill>
        <p:spPr>
          <a:xfrm>
            <a:off x="8100788" y="39050"/>
            <a:ext cx="978674" cy="978674"/>
          </a:xfrm>
          <a:prstGeom prst="rect">
            <a:avLst/>
          </a:prstGeom>
          <a:noFill/>
          <a:ln>
            <a:noFill/>
          </a:ln>
        </p:spPr>
      </p:pic>
      <p:sp>
        <p:nvSpPr>
          <p:cNvPr id="9" name="Google Shape;9;p1"/>
          <p:cNvSpPr txBox="true"/>
          <p:nvPr>
            <p:ph type="sldNum" idx="12"/>
          </p:nvPr>
        </p:nvSpPr>
        <p:spPr>
          <a:xfrm>
            <a:off x="8594758" y="4735660"/>
            <a:ext cx="548700" cy="393600"/>
          </a:xfrm>
          <a:prstGeom prst="rect">
            <a:avLst/>
          </a:prstGeom>
          <a:noFill/>
          <a:ln>
            <a:noFill/>
          </a:ln>
        </p:spPr>
        <p:txBody>
          <a:bodyPr spcFirstLastPara="1" wrap="square" lIns="91425" tIns="91425" rIns="91425" bIns="91425" anchor="ctr" anchorCtr="false">
            <a:noAutofit/>
          </a:bodyPr>
          <a:lstStyle>
            <a:lvl1pPr marL="0" marR="0" lvl="0"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B2222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1.GIF"/><Relationship Id="rId1"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8"/>
          <p:cNvSpPr txBox="true"/>
          <p:nvPr>
            <p:ph type="ctrTitle" idx="2"/>
          </p:nvPr>
        </p:nvSpPr>
        <p:spPr>
          <a:xfrm>
            <a:off x="311700" y="1830264"/>
            <a:ext cx="8520600" cy="1483800"/>
          </a:xfrm>
          <a:prstGeom prst="rect">
            <a:avLst/>
          </a:prstGeom>
          <a:noFill/>
          <a:ln>
            <a:noFill/>
          </a:ln>
        </p:spPr>
        <p:txBody>
          <a:bodyPr spcFirstLastPara="1" wrap="square" lIns="91425" tIns="91425" rIns="91425" bIns="91425" anchor="b" anchorCtr="false">
            <a:noAutofit/>
          </a:bodyPr>
          <a:lstStyle/>
          <a:p>
            <a:pPr marL="0" lvl="0" indent="0" algn="ctr" rtl="0">
              <a:lnSpc>
                <a:spcPct val="100000"/>
              </a:lnSpc>
              <a:spcBef>
                <a:spcPts val="0"/>
              </a:spcBef>
              <a:spcAft>
                <a:spcPts val="0"/>
              </a:spcAft>
              <a:buSzPts val="1100"/>
              <a:buNone/>
            </a:pPr>
            <a:r>
              <a:rPr lang="en-GB" sz="3600">
                <a:latin typeface="+mj-lt"/>
                <a:cs typeface="+mj-lt"/>
              </a:rPr>
              <a:t>Hardware Prefetch</a:t>
            </a:r>
            <a:r>
              <a:rPr lang="" altLang="en-GB" sz="3600">
                <a:latin typeface="+mj-lt"/>
                <a:cs typeface="+mj-lt"/>
              </a:rPr>
              <a:t>er</a:t>
            </a:r>
            <a:r>
              <a:rPr lang="en-GB" sz="3600">
                <a:latin typeface="+mj-lt"/>
                <a:cs typeface="+mj-lt"/>
              </a:rPr>
              <a:t> Aggressiveness Controllers: Do We Need Them All the Time?</a:t>
            </a:r>
            <a:endParaRPr sz="3600">
              <a:latin typeface="+mj-lt"/>
              <a:cs typeface="+mj-lt"/>
            </a:endParaRPr>
          </a:p>
        </p:txBody>
      </p:sp>
      <p:pic>
        <p:nvPicPr>
          <p:cNvPr id="3" name="Picture 2"/>
          <p:cNvPicPr>
            <a:picLocks noChangeAspect="true"/>
          </p:cNvPicPr>
          <p:nvPr/>
        </p:nvPicPr>
        <p:blipFill>
          <a:blip r:embed="rId1"/>
          <a:stretch>
            <a:fillRect/>
          </a:stretch>
        </p:blipFill>
        <p:spPr>
          <a:xfrm>
            <a:off x="313690" y="3239135"/>
            <a:ext cx="1569085" cy="1656080"/>
          </a:xfrm>
          <a:prstGeom prst="rect">
            <a:avLst/>
          </a:prstGeom>
        </p:spPr>
      </p:pic>
      <p:pic>
        <p:nvPicPr>
          <p:cNvPr id="2" name="Picture 1" descr="biswa"/>
          <p:cNvPicPr/>
          <p:nvPr/>
        </p:nvPicPr>
        <p:blipFill>
          <a:blip r:embed="rId2"/>
          <a:stretch>
            <a:fillRect/>
          </a:stretch>
        </p:blipFill>
        <p:spPr>
          <a:xfrm>
            <a:off x="7259320" y="3240405"/>
            <a:ext cx="1572768" cy="1655064"/>
          </a:xfrm>
          <a:prstGeom prst="rect">
            <a:avLst/>
          </a:prstGeom>
        </p:spPr>
      </p:pic>
      <p:grpSp>
        <p:nvGrpSpPr>
          <p:cNvPr id="5" name="Group 4"/>
          <p:cNvGrpSpPr/>
          <p:nvPr/>
        </p:nvGrpSpPr>
        <p:grpSpPr>
          <a:xfrm>
            <a:off x="650240" y="3477260"/>
            <a:ext cx="7843520" cy="829310"/>
            <a:chOff x="1024" y="5970"/>
            <a:chExt cx="12352" cy="1306"/>
          </a:xfrm>
        </p:grpSpPr>
        <p:sp>
          <p:nvSpPr>
            <p:cNvPr id="1" name="Text Box 0"/>
            <p:cNvSpPr txBox="true"/>
            <p:nvPr/>
          </p:nvSpPr>
          <p:spPr>
            <a:xfrm>
              <a:off x="1024" y="5970"/>
              <a:ext cx="12352" cy="1307"/>
            </a:xfrm>
            <a:prstGeom prst="rect">
              <a:avLst/>
            </a:prstGeom>
            <a:noFill/>
          </p:spPr>
          <p:txBody>
            <a:bodyPr wrap="square" rtlCol="0">
              <a:spAutoFit/>
            </a:bodyPr>
            <a:p>
              <a:pPr marL="0" indent="0" algn="ctr">
                <a:buNone/>
              </a:pPr>
              <a:r>
                <a:rPr lang="en-US" altLang="en-US" sz="2400" b="1"/>
                <a:t>Anuj Mishra</a:t>
              </a:r>
              <a:r>
                <a:rPr lang="en-US" altLang="en-US" sz="2400"/>
                <a:t>,          bandan Panda</a:t>
              </a:r>
              <a:endParaRPr lang="en-US" altLang="en-US" sz="2400"/>
            </a:p>
            <a:p>
              <a:pPr marL="0" indent="0" algn="ctr">
                <a:buNone/>
              </a:pPr>
              <a:r>
                <a:rPr lang="en-US" altLang="en-US" sz="2400"/>
                <a:t>Indian Institute of Technology Kanpur</a:t>
              </a:r>
              <a:endParaRPr lang="en-US" altLang="en-US" sz="2400"/>
            </a:p>
          </p:txBody>
        </p:sp>
        <p:sp>
          <p:nvSpPr>
            <p:cNvPr id="4" name="Text Box 3"/>
            <p:cNvSpPr txBox="true"/>
            <p:nvPr/>
          </p:nvSpPr>
          <p:spPr>
            <a:xfrm>
              <a:off x="6309" y="5970"/>
              <a:ext cx="1569" cy="725"/>
            </a:xfrm>
            <a:prstGeom prst="rect">
              <a:avLst/>
            </a:prstGeom>
            <a:noFill/>
          </p:spPr>
          <p:txBody>
            <a:bodyPr wrap="none" rtlCol="0" anchor="t">
              <a:spAutoFit/>
            </a:bodyPr>
            <a:p>
              <a:r>
                <a:rPr lang="en-US" altLang="en-US" sz="2400">
                  <a:sym typeface="+mn-ea"/>
                </a:rPr>
                <a:t>Biswa</a:t>
              </a:r>
              <a:endParaRPr lang="en-US" altLang="en-US" sz="2400">
                <a:sym typeface="+mn-ea"/>
              </a:endParaRPr>
            </a:p>
          </p:txBody>
        </p:sp>
      </p:grpSp>
      <p:sp>
        <p:nvSpPr>
          <p:cNvPr id="6" name="Text Box 5"/>
          <p:cNvSpPr txBox="true"/>
          <p:nvPr/>
        </p:nvSpPr>
        <p:spPr>
          <a:xfrm>
            <a:off x="2092960" y="4330700"/>
            <a:ext cx="4956175" cy="460375"/>
          </a:xfrm>
          <a:prstGeom prst="rect">
            <a:avLst/>
          </a:prstGeom>
          <a:noFill/>
        </p:spPr>
        <p:txBody>
          <a:bodyPr wrap="square" rtlCol="0">
            <a:spAutoFit/>
          </a:bodyPr>
          <a:p>
            <a:pPr algn="ctr"/>
            <a:r>
              <a:rPr lang="en-US" altLang="en-US" sz="2400"/>
              <a:t>NOPE @ ASPLOS April 2021</a:t>
            </a:r>
            <a:endParaRPr lang="en-US"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1700" y="448552"/>
            <a:ext cx="8520600" cy="572700"/>
          </a:xfrm>
        </p:spPr>
        <p:txBody>
          <a:bodyPr/>
          <a:p>
            <a:r>
              <a:rPr lang="en-US" altLang="en-US">
                <a:latin typeface="Arial" panose="020B0604020202020204" pitchFamily="34" charset="0"/>
                <a:cs typeface="Arial" panose="020B0604020202020204" pitchFamily="34" charset="0"/>
              </a:rPr>
              <a:t>Prefetch Aggressiveness Controllers</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hpac"/>
          <p:cNvPicPr>
            <a:picLocks noChangeAspect="true"/>
          </p:cNvPicPr>
          <p:nvPr/>
        </p:nvPicPr>
        <p:blipFill>
          <a:blip r:embed="rId1"/>
          <a:stretch>
            <a:fillRect/>
          </a:stretch>
        </p:blipFill>
        <p:spPr>
          <a:xfrm>
            <a:off x="333375" y="1251585"/>
            <a:ext cx="5502275" cy="3647440"/>
          </a:xfrm>
          <a:prstGeom prst="rect">
            <a:avLst/>
          </a:prstGeom>
          <a:ln>
            <a:solidFill>
              <a:schemeClr val="tx1"/>
            </a:solidFill>
          </a:ln>
        </p:spPr>
      </p:pic>
      <p:pic>
        <p:nvPicPr>
          <p:cNvPr id="6" name="Picture 5" descr="bw_shifting"/>
          <p:cNvPicPr>
            <a:picLocks noChangeAspect="true"/>
          </p:cNvPicPr>
          <p:nvPr/>
        </p:nvPicPr>
        <p:blipFill>
          <a:blip r:embed="rId2"/>
          <a:stretch>
            <a:fillRect/>
          </a:stretch>
        </p:blipFill>
        <p:spPr>
          <a:xfrm>
            <a:off x="3565525" y="1203960"/>
            <a:ext cx="5266690" cy="3480435"/>
          </a:xfrm>
          <a:prstGeom prst="rect">
            <a:avLst/>
          </a:prstGeom>
          <a:ln>
            <a:solidFill>
              <a:schemeClr val="tx1"/>
            </a:solidFill>
          </a:ln>
        </p:spPr>
      </p:pic>
      <p:pic>
        <p:nvPicPr>
          <p:cNvPr id="7" name="Picture 6" descr="prefetch_aware"/>
          <p:cNvPicPr>
            <a:picLocks noChangeAspect="true"/>
          </p:cNvPicPr>
          <p:nvPr/>
        </p:nvPicPr>
        <p:blipFill>
          <a:blip r:embed="rId3"/>
          <a:stretch>
            <a:fillRect/>
          </a:stretch>
        </p:blipFill>
        <p:spPr>
          <a:xfrm>
            <a:off x="528320" y="1251585"/>
            <a:ext cx="6395720" cy="3465195"/>
          </a:xfrm>
          <a:prstGeom prst="rect">
            <a:avLst/>
          </a:prstGeom>
          <a:ln>
            <a:solidFill>
              <a:schemeClr val="tx1"/>
            </a:solidFill>
          </a:ln>
        </p:spPr>
      </p:pic>
      <p:pic>
        <p:nvPicPr>
          <p:cNvPr id="8" name="Picture 7" descr="spac"/>
          <p:cNvPicPr>
            <a:picLocks noChangeAspect="true"/>
          </p:cNvPicPr>
          <p:nvPr/>
        </p:nvPicPr>
        <p:blipFill>
          <a:blip r:embed="rId4"/>
          <a:stretch>
            <a:fillRect/>
          </a:stretch>
        </p:blipFill>
        <p:spPr>
          <a:xfrm>
            <a:off x="3499485" y="1251585"/>
            <a:ext cx="5607050" cy="3761740"/>
          </a:xfrm>
          <a:prstGeom prst="rect">
            <a:avLst/>
          </a:prstGeom>
          <a:ln w="12700" cmpd="sng">
            <a:solidFill>
              <a:schemeClr val="tx1"/>
            </a:solidFill>
            <a:prstDash val="solid"/>
          </a:ln>
        </p:spPr>
      </p:pic>
      <p:pic>
        <p:nvPicPr>
          <p:cNvPr id="9" name="Picture 8" descr="nst"/>
          <p:cNvPicPr>
            <a:picLocks noChangeAspect="true"/>
          </p:cNvPicPr>
          <p:nvPr/>
        </p:nvPicPr>
        <p:blipFill>
          <a:blip r:embed="rId5"/>
          <a:srcRect t="7739" b="-424"/>
          <a:stretch>
            <a:fillRect/>
          </a:stretch>
        </p:blipFill>
        <p:spPr>
          <a:xfrm>
            <a:off x="267970" y="1251585"/>
            <a:ext cx="5567680" cy="3749040"/>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15" name="Shape 215"/>
        <p:cNvGrpSpPr/>
        <p:nvPr/>
      </p:nvGrpSpPr>
      <p:grpSpPr>
        <a:xfrm>
          <a:off x="0" y="0"/>
          <a:ext cx="0" cy="0"/>
          <a:chOff x="0" y="0"/>
          <a:chExt cx="0" cy="0"/>
        </a:xfrm>
      </p:grpSpPr>
      <p:sp>
        <p:nvSpPr>
          <p:cNvPr id="216" name="Google Shape;216;p26"/>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GB">
                <a:latin typeface="Arial" panose="020B0604020202020204" pitchFamily="34" charset="0"/>
                <a:cs typeface="Arial" panose="020B0604020202020204" pitchFamily="34" charset="0"/>
              </a:rPr>
              <a:t>Prior </a:t>
            </a:r>
            <a:r>
              <a:rPr lang="en-US" altLang="en-GB">
                <a:latin typeface="Arial" panose="020B0604020202020204" pitchFamily="34" charset="0"/>
                <a:cs typeface="Arial" panose="020B0604020202020204" pitchFamily="34" charset="0"/>
              </a:rPr>
              <a:t>W</a:t>
            </a:r>
            <a:r>
              <a:rPr lang="en-GB">
                <a:latin typeface="Arial" panose="020B0604020202020204" pitchFamily="34" charset="0"/>
                <a:cs typeface="Arial" panose="020B0604020202020204" pitchFamily="34" charset="0"/>
              </a:rPr>
              <a:t>orks</a:t>
            </a:r>
            <a:endParaRPr lang="en-GB">
              <a:latin typeface="Arial" panose="020B0604020202020204" pitchFamily="34" charset="0"/>
              <a:cs typeface="Arial" panose="020B0604020202020204" pitchFamily="34" charset="0"/>
            </a:endParaRPr>
          </a:p>
        </p:txBody>
      </p:sp>
      <p:sp>
        <p:nvSpPr>
          <p:cNvPr id="217" name="Google Shape;217;p26"/>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sp>
        <p:nvSpPr>
          <p:cNvPr id="241" name="Google Shape;241;p26"/>
          <p:cNvSpPr txBox="true"/>
          <p:nvPr/>
        </p:nvSpPr>
        <p:spPr>
          <a:xfrm>
            <a:off x="332105" y="3166110"/>
            <a:ext cx="6277610" cy="165862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US" altLang="en-GB" sz="2400">
                <a:latin typeface="Cambria"/>
                <a:ea typeface="Cambria"/>
                <a:cs typeface="Cambria"/>
                <a:sym typeface="Cambria"/>
              </a:rPr>
              <a:t>Observe application behavior</a:t>
            </a:r>
            <a:endParaRPr lang="en-US" altLang="en-GB" sz="2400">
              <a:latin typeface="Cambria"/>
              <a:ea typeface="Cambria"/>
              <a:cs typeface="Cambria"/>
              <a:sym typeface="Cambria"/>
            </a:endParaRPr>
          </a:p>
          <a:p>
            <a:pPr marL="0" lvl="0" indent="0" algn="l" rtl="0">
              <a:spcBef>
                <a:spcPts val="0"/>
              </a:spcBef>
              <a:spcAft>
                <a:spcPts val="0"/>
              </a:spcAft>
              <a:buNone/>
            </a:pPr>
            <a:r>
              <a:rPr lang="en-US" altLang="en-GB" sz="2400">
                <a:latin typeface="Cambria"/>
                <a:ea typeface="Cambria"/>
                <a:cs typeface="Cambria"/>
                <a:sym typeface="Cambria"/>
              </a:rPr>
              <a:t>and create </a:t>
            </a:r>
            <a:r>
              <a:rPr lang="en-US" altLang="en-US" sz="2400">
                <a:latin typeface="Cambria"/>
                <a:ea typeface="Cambria"/>
                <a:cs typeface="Cambria"/>
                <a:sym typeface="Cambria"/>
              </a:rPr>
              <a:t>clusters </a:t>
            </a:r>
            <a:r>
              <a:rPr lang="en-US" altLang="en-GB" sz="2400">
                <a:latin typeface="Cambria"/>
                <a:ea typeface="Cambria"/>
                <a:cs typeface="Cambria"/>
                <a:sym typeface="Cambria"/>
              </a:rPr>
              <a:t>of:</a:t>
            </a:r>
            <a:endParaRPr sz="2400">
              <a:latin typeface="Cambria"/>
              <a:ea typeface="Cambria"/>
              <a:cs typeface="Cambria"/>
              <a:sym typeface="Cambria"/>
            </a:endParaRPr>
          </a:p>
          <a:p>
            <a:pPr marL="0" lvl="0" indent="0" algn="l" rtl="0">
              <a:spcBef>
                <a:spcPts val="0"/>
              </a:spcBef>
              <a:spcAft>
                <a:spcPts val="0"/>
              </a:spcAft>
              <a:buNone/>
            </a:pPr>
            <a:r>
              <a:rPr lang="en-GB" sz="2400">
                <a:latin typeface="Cambria"/>
                <a:ea typeface="Cambria"/>
                <a:cs typeface="Cambria"/>
                <a:sym typeface="Cambria"/>
              </a:rPr>
              <a:t>(a) </a:t>
            </a:r>
            <a:r>
              <a:rPr lang="en-GB" sz="2400">
                <a:solidFill>
                  <a:srgbClr val="00FF00"/>
                </a:solidFill>
                <a:latin typeface="Cambria"/>
                <a:ea typeface="Cambria"/>
                <a:cs typeface="Cambria"/>
                <a:sym typeface="Cambria"/>
              </a:rPr>
              <a:t>Prefetch friendly</a:t>
            </a:r>
            <a:r>
              <a:rPr lang="en-US" altLang="en-GB" sz="2400">
                <a:solidFill>
                  <a:srgbClr val="00FF00"/>
                </a:solidFill>
                <a:latin typeface="Cambria"/>
                <a:ea typeface="Cambria"/>
                <a:cs typeface="Cambria"/>
                <a:sym typeface="Cambria"/>
              </a:rPr>
              <a:t> app.</a:t>
            </a:r>
            <a:endParaRPr sz="2400">
              <a:solidFill>
                <a:srgbClr val="00FF00"/>
              </a:solidFill>
              <a:latin typeface="Cambria"/>
              <a:ea typeface="Cambria"/>
              <a:cs typeface="Cambria"/>
              <a:sym typeface="Cambria"/>
            </a:endParaRPr>
          </a:p>
          <a:p>
            <a:pPr marL="0" lvl="0" indent="0" algn="l" rtl="0">
              <a:spcBef>
                <a:spcPts val="0"/>
              </a:spcBef>
              <a:spcAft>
                <a:spcPts val="0"/>
              </a:spcAft>
              <a:buNone/>
            </a:pPr>
            <a:r>
              <a:rPr lang="en-GB" sz="2400">
                <a:latin typeface="Cambria"/>
                <a:ea typeface="Cambria"/>
                <a:cs typeface="Cambria"/>
                <a:sym typeface="Cambria"/>
              </a:rPr>
              <a:t>(b) </a:t>
            </a:r>
            <a:r>
              <a:rPr lang="en-GB" sz="2400">
                <a:solidFill>
                  <a:srgbClr val="FF0000"/>
                </a:solidFill>
                <a:latin typeface="Cambria"/>
                <a:ea typeface="Cambria"/>
                <a:cs typeface="Cambria"/>
                <a:sym typeface="Cambria"/>
              </a:rPr>
              <a:t>Prefetch unfriendly</a:t>
            </a:r>
            <a:r>
              <a:rPr lang="en-US" altLang="en-GB" sz="2400">
                <a:solidFill>
                  <a:srgbClr val="FF0000"/>
                </a:solidFill>
                <a:latin typeface="Cambria"/>
                <a:ea typeface="Cambria"/>
                <a:cs typeface="Cambria"/>
                <a:sym typeface="Cambria"/>
              </a:rPr>
              <a:t> app.</a:t>
            </a:r>
            <a:endParaRPr lang="en-US" altLang="en-GB" sz="2400">
              <a:solidFill>
                <a:srgbClr val="FF0000"/>
              </a:solidFill>
              <a:latin typeface="Cambria"/>
              <a:ea typeface="Cambria"/>
              <a:cs typeface="Cambria"/>
              <a:sym typeface="Cambria"/>
            </a:endParaRPr>
          </a:p>
        </p:txBody>
      </p:sp>
      <p:sp>
        <p:nvSpPr>
          <p:cNvPr id="218" name="Google Shape;218;p26"/>
          <p:cNvSpPr/>
          <p:nvPr/>
        </p:nvSpPr>
        <p:spPr>
          <a:xfrm>
            <a:off x="6010910" y="4208145"/>
            <a:ext cx="816610" cy="51752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a:t>DRAM</a:t>
            </a:r>
            <a:endParaRPr lang="en-GB"/>
          </a:p>
        </p:txBody>
      </p:sp>
      <p:sp>
        <p:nvSpPr>
          <p:cNvPr id="219" name="Google Shape;219;p26"/>
          <p:cNvSpPr/>
          <p:nvPr/>
        </p:nvSpPr>
        <p:spPr>
          <a:xfrm>
            <a:off x="4274820" y="1504315"/>
            <a:ext cx="890270" cy="51752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a:t>CORE 0</a:t>
            </a:r>
            <a:endParaRPr lang="en-GB"/>
          </a:p>
        </p:txBody>
      </p:sp>
      <p:sp>
        <p:nvSpPr>
          <p:cNvPr id="220" name="Google Shape;220;p26"/>
          <p:cNvSpPr/>
          <p:nvPr/>
        </p:nvSpPr>
        <p:spPr>
          <a:xfrm>
            <a:off x="4277995" y="2509520"/>
            <a:ext cx="890270" cy="51752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a:t>CACHE</a:t>
            </a:r>
            <a:endParaRPr lang="en-US" altLang="en-GB"/>
          </a:p>
        </p:txBody>
      </p:sp>
      <p:cxnSp>
        <p:nvCxnSpPr>
          <p:cNvPr id="221" name="Google Shape;221;p26"/>
          <p:cNvCxnSpPr/>
          <p:nvPr/>
        </p:nvCxnSpPr>
        <p:spPr>
          <a:xfrm>
            <a:off x="4682490" y="2021840"/>
            <a:ext cx="0" cy="487680"/>
          </a:xfrm>
          <a:prstGeom prst="straightConnector1">
            <a:avLst/>
          </a:prstGeom>
          <a:noFill/>
          <a:ln w="19050" cap="flat" cmpd="sng">
            <a:solidFill>
              <a:srgbClr val="000000"/>
            </a:solidFill>
            <a:prstDash val="solid"/>
            <a:round/>
            <a:headEnd type="triangle" w="med" len="med"/>
            <a:tailEnd type="triangle" w="med" len="med"/>
          </a:ln>
        </p:spPr>
      </p:cxnSp>
      <p:sp>
        <p:nvSpPr>
          <p:cNvPr id="222" name="Google Shape;222;p26"/>
          <p:cNvSpPr/>
          <p:nvPr/>
        </p:nvSpPr>
        <p:spPr>
          <a:xfrm>
            <a:off x="5431790" y="1504315"/>
            <a:ext cx="890270" cy="51752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a:t>CORE 1</a:t>
            </a:r>
            <a:endParaRPr lang="en-GB"/>
          </a:p>
        </p:txBody>
      </p:sp>
      <p:sp>
        <p:nvSpPr>
          <p:cNvPr id="223" name="Google Shape;223;p26"/>
          <p:cNvSpPr/>
          <p:nvPr/>
        </p:nvSpPr>
        <p:spPr>
          <a:xfrm>
            <a:off x="5431790" y="2509520"/>
            <a:ext cx="890270" cy="51752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a:t>CACHE</a:t>
            </a:r>
            <a:endParaRPr lang="en-US" altLang="en-GB"/>
          </a:p>
        </p:txBody>
      </p:sp>
      <p:cxnSp>
        <p:nvCxnSpPr>
          <p:cNvPr id="224" name="Google Shape;224;p26"/>
          <p:cNvCxnSpPr/>
          <p:nvPr/>
        </p:nvCxnSpPr>
        <p:spPr>
          <a:xfrm>
            <a:off x="5840095" y="2021840"/>
            <a:ext cx="0" cy="487680"/>
          </a:xfrm>
          <a:prstGeom prst="straightConnector1">
            <a:avLst/>
          </a:prstGeom>
          <a:noFill/>
          <a:ln w="19050" cap="flat" cmpd="sng">
            <a:solidFill>
              <a:srgbClr val="000000"/>
            </a:solidFill>
            <a:prstDash val="solid"/>
            <a:round/>
            <a:headEnd type="triangle" w="med" len="med"/>
            <a:tailEnd type="triangle" w="med" len="med"/>
          </a:ln>
        </p:spPr>
      </p:cxnSp>
      <p:sp>
        <p:nvSpPr>
          <p:cNvPr id="225" name="Google Shape;225;p26"/>
          <p:cNvSpPr/>
          <p:nvPr/>
        </p:nvSpPr>
        <p:spPr>
          <a:xfrm>
            <a:off x="6589395" y="1504315"/>
            <a:ext cx="890270" cy="51752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a:t>CORE 2</a:t>
            </a:r>
            <a:endParaRPr lang="en-GB"/>
          </a:p>
        </p:txBody>
      </p:sp>
      <p:sp>
        <p:nvSpPr>
          <p:cNvPr id="226" name="Google Shape;226;p26"/>
          <p:cNvSpPr/>
          <p:nvPr/>
        </p:nvSpPr>
        <p:spPr>
          <a:xfrm>
            <a:off x="6589395" y="2524125"/>
            <a:ext cx="890270" cy="51752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a:t>CACHE</a:t>
            </a:r>
            <a:endParaRPr lang="en-US" altLang="en-GB"/>
          </a:p>
        </p:txBody>
      </p:sp>
      <p:cxnSp>
        <p:nvCxnSpPr>
          <p:cNvPr id="227" name="Google Shape;227;p26"/>
          <p:cNvCxnSpPr/>
          <p:nvPr/>
        </p:nvCxnSpPr>
        <p:spPr>
          <a:xfrm>
            <a:off x="6997065" y="2021840"/>
            <a:ext cx="0" cy="487680"/>
          </a:xfrm>
          <a:prstGeom prst="straightConnector1">
            <a:avLst/>
          </a:prstGeom>
          <a:noFill/>
          <a:ln w="19050" cap="flat" cmpd="sng">
            <a:solidFill>
              <a:srgbClr val="000000"/>
            </a:solidFill>
            <a:prstDash val="solid"/>
            <a:round/>
            <a:headEnd type="triangle" w="med" len="med"/>
            <a:tailEnd type="triangle" w="med" len="med"/>
          </a:ln>
        </p:spPr>
      </p:cxnSp>
      <p:sp>
        <p:nvSpPr>
          <p:cNvPr id="228" name="Google Shape;228;p26"/>
          <p:cNvSpPr/>
          <p:nvPr/>
        </p:nvSpPr>
        <p:spPr>
          <a:xfrm>
            <a:off x="8035925" y="1504315"/>
            <a:ext cx="890270" cy="51752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a:t>CORE N-1</a:t>
            </a:r>
            <a:endParaRPr lang="en-GB"/>
          </a:p>
        </p:txBody>
      </p:sp>
      <p:sp>
        <p:nvSpPr>
          <p:cNvPr id="229" name="Google Shape;229;p26"/>
          <p:cNvSpPr/>
          <p:nvPr/>
        </p:nvSpPr>
        <p:spPr>
          <a:xfrm>
            <a:off x="8039100" y="2524125"/>
            <a:ext cx="890270" cy="51752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a:t>CACHE</a:t>
            </a:r>
            <a:endParaRPr lang="en-US" altLang="en-GB"/>
          </a:p>
        </p:txBody>
      </p:sp>
      <p:cxnSp>
        <p:nvCxnSpPr>
          <p:cNvPr id="230" name="Google Shape;230;p26"/>
          <p:cNvCxnSpPr/>
          <p:nvPr/>
        </p:nvCxnSpPr>
        <p:spPr>
          <a:xfrm>
            <a:off x="8443595" y="2021840"/>
            <a:ext cx="0" cy="487680"/>
          </a:xfrm>
          <a:prstGeom prst="straightConnector1">
            <a:avLst/>
          </a:prstGeom>
          <a:noFill/>
          <a:ln w="19050" cap="flat" cmpd="sng">
            <a:solidFill>
              <a:srgbClr val="000000"/>
            </a:solidFill>
            <a:prstDash val="solid"/>
            <a:round/>
            <a:headEnd type="triangle" w="med" len="med"/>
            <a:tailEnd type="triangle" w="med" len="med"/>
          </a:ln>
        </p:spPr>
      </p:cxnSp>
      <p:cxnSp>
        <p:nvCxnSpPr>
          <p:cNvPr id="231" name="Google Shape;231;p26"/>
          <p:cNvCxnSpPr/>
          <p:nvPr/>
        </p:nvCxnSpPr>
        <p:spPr>
          <a:xfrm rot="5400000" flipV="true">
            <a:off x="5011420" y="2751455"/>
            <a:ext cx="1120140" cy="1696085"/>
          </a:xfrm>
          <a:prstGeom prst="bentConnector3">
            <a:avLst>
              <a:gd name="adj1" fmla="val 49975"/>
            </a:avLst>
          </a:prstGeom>
          <a:noFill/>
          <a:ln w="19050" cap="flat" cmpd="sng">
            <a:solidFill>
              <a:srgbClr val="000000"/>
            </a:solidFill>
            <a:prstDash val="solid"/>
            <a:round/>
            <a:headEnd type="triangle" w="med" len="med"/>
            <a:tailEnd type="none" w="med" len="med"/>
          </a:ln>
        </p:spPr>
      </p:cxnSp>
      <p:cxnSp>
        <p:nvCxnSpPr>
          <p:cNvPr id="232" name="Google Shape;232;p26"/>
          <p:cNvCxnSpPr/>
          <p:nvPr/>
        </p:nvCxnSpPr>
        <p:spPr>
          <a:xfrm rot="5400000" flipV="true">
            <a:off x="5588000" y="3328035"/>
            <a:ext cx="1120140" cy="542290"/>
          </a:xfrm>
          <a:prstGeom prst="bentConnector3">
            <a:avLst>
              <a:gd name="adj1" fmla="val 50050"/>
            </a:avLst>
          </a:prstGeom>
          <a:noFill/>
          <a:ln w="19050" cap="flat" cmpd="sng">
            <a:solidFill>
              <a:srgbClr val="000000"/>
            </a:solidFill>
            <a:prstDash val="solid"/>
            <a:round/>
            <a:headEnd type="triangle" w="med" len="med"/>
            <a:tailEnd type="none" w="med" len="med"/>
          </a:ln>
        </p:spPr>
      </p:cxnSp>
      <p:cxnSp>
        <p:nvCxnSpPr>
          <p:cNvPr id="233" name="Google Shape;233;p26"/>
          <p:cNvCxnSpPr/>
          <p:nvPr/>
        </p:nvCxnSpPr>
        <p:spPr>
          <a:xfrm rot="5400000">
            <a:off x="6174105" y="3286760"/>
            <a:ext cx="1105535" cy="615315"/>
          </a:xfrm>
          <a:prstGeom prst="bentConnector3">
            <a:avLst>
              <a:gd name="adj1" fmla="val 50000"/>
            </a:avLst>
          </a:prstGeom>
          <a:noFill/>
          <a:ln w="19050" cap="flat" cmpd="sng">
            <a:solidFill>
              <a:srgbClr val="000000"/>
            </a:solidFill>
            <a:prstDash val="solid"/>
            <a:round/>
            <a:headEnd type="triangle" w="med" len="med"/>
            <a:tailEnd type="none" w="med" len="med"/>
          </a:ln>
        </p:spPr>
      </p:cxnSp>
      <p:cxnSp>
        <p:nvCxnSpPr>
          <p:cNvPr id="234" name="Google Shape;234;p26"/>
          <p:cNvCxnSpPr/>
          <p:nvPr/>
        </p:nvCxnSpPr>
        <p:spPr>
          <a:xfrm rot="5400000">
            <a:off x="6887210" y="2593340"/>
            <a:ext cx="1143000" cy="2074545"/>
          </a:xfrm>
          <a:prstGeom prst="bentConnector3">
            <a:avLst>
              <a:gd name="adj1" fmla="val 46608"/>
            </a:avLst>
          </a:prstGeom>
          <a:noFill/>
          <a:ln w="19050" cap="flat" cmpd="sng">
            <a:solidFill>
              <a:srgbClr val="000000"/>
            </a:solidFill>
            <a:prstDash val="solid"/>
            <a:round/>
            <a:headEnd type="triangle" w="med" len="med"/>
            <a:tailEnd type="triangle" w="med" len="med"/>
          </a:ln>
        </p:spPr>
      </p:cxnSp>
      <p:sp>
        <p:nvSpPr>
          <p:cNvPr id="235" name="Google Shape;235;p26"/>
          <p:cNvSpPr txBox="true"/>
          <p:nvPr/>
        </p:nvSpPr>
        <p:spPr>
          <a:xfrm>
            <a:off x="7606665" y="2759710"/>
            <a:ext cx="416560" cy="33528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000"/>
              <a:t>...</a:t>
            </a:r>
            <a:endParaRPr lang="en-GB" sz="1000"/>
          </a:p>
        </p:txBody>
      </p:sp>
      <p:sp>
        <p:nvSpPr>
          <p:cNvPr id="236" name="Google Shape;236;p26"/>
          <p:cNvSpPr txBox="true"/>
          <p:nvPr/>
        </p:nvSpPr>
        <p:spPr>
          <a:xfrm>
            <a:off x="7606665" y="1697990"/>
            <a:ext cx="416560" cy="33528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000"/>
              <a:t>...</a:t>
            </a:r>
            <a:endParaRPr lang="en-GB" sz="1000"/>
          </a:p>
        </p:txBody>
      </p:sp>
      <p:sp>
        <p:nvSpPr>
          <p:cNvPr id="237" name="Google Shape;237;p26"/>
          <p:cNvSpPr txBox="true"/>
          <p:nvPr/>
        </p:nvSpPr>
        <p:spPr>
          <a:xfrm>
            <a:off x="4229735" y="1276985"/>
            <a:ext cx="2157095" cy="975995"/>
          </a:xfrm>
          <a:prstGeom prst="rect">
            <a:avLst/>
          </a:prstGeom>
          <a:noFill/>
          <a:ln w="12700" cap="flat" cmpd="sng">
            <a:solidFill>
              <a:srgbClr val="00FF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000">
              <a:latin typeface="Cambria"/>
              <a:ea typeface="Cambria"/>
              <a:cs typeface="Cambria"/>
              <a:sym typeface="Cambria"/>
            </a:endParaRPr>
          </a:p>
        </p:txBody>
      </p:sp>
      <p:sp>
        <p:nvSpPr>
          <p:cNvPr id="240" name="Google Shape;240;p26"/>
          <p:cNvSpPr txBox="true"/>
          <p:nvPr/>
        </p:nvSpPr>
        <p:spPr>
          <a:xfrm>
            <a:off x="6508115" y="1276985"/>
            <a:ext cx="2504440" cy="975995"/>
          </a:xfrm>
          <a:prstGeom prst="rect">
            <a:avLst/>
          </a:prstGeom>
          <a:noFill/>
          <a:ln w="12700" cap="flat" cmpd="sng">
            <a:solidFill>
              <a:srgbClr val="FF00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000">
              <a:latin typeface="Cambria"/>
              <a:ea typeface="Cambria"/>
              <a:cs typeface="Cambria"/>
              <a:sym typeface="Cambria"/>
            </a:endParaRPr>
          </a:p>
        </p:txBody>
      </p:sp>
      <p:sp>
        <p:nvSpPr>
          <p:cNvPr id="242" name="Google Shape;242;p26"/>
          <p:cNvSpPr txBox="true"/>
          <p:nvPr/>
        </p:nvSpPr>
        <p:spPr>
          <a:xfrm>
            <a:off x="7204710" y="2816860"/>
            <a:ext cx="1856105" cy="40005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endParaRPr>
              <a:latin typeface="Cambria"/>
              <a:ea typeface="Cambria"/>
              <a:cs typeface="Cambria"/>
              <a:sym typeface="Cambria"/>
            </a:endParaRPr>
          </a:p>
        </p:txBody>
      </p:sp>
      <p:pic>
        <p:nvPicPr>
          <p:cNvPr id="7" name="Picture 6" descr="selecting"/>
          <p:cNvPicPr>
            <a:picLocks noChangeAspect="true"/>
          </p:cNvPicPr>
          <p:nvPr/>
        </p:nvPicPr>
        <p:blipFill>
          <a:blip r:embed="rId1"/>
          <a:stretch>
            <a:fillRect/>
          </a:stretch>
        </p:blipFill>
        <p:spPr>
          <a:xfrm>
            <a:off x="824865" y="1333500"/>
            <a:ext cx="2793365" cy="1750060"/>
          </a:xfrm>
          <a:prstGeom prst="rect">
            <a:avLst/>
          </a:prstGeom>
        </p:spPr>
      </p:pic>
      <p:sp>
        <p:nvSpPr>
          <p:cNvPr id="1" name="Text Box 0"/>
          <p:cNvSpPr txBox="true"/>
          <p:nvPr/>
        </p:nvSpPr>
        <p:spPr>
          <a:xfrm>
            <a:off x="709295" y="4824730"/>
            <a:ext cx="6852285" cy="306705"/>
          </a:xfrm>
          <a:prstGeom prst="rect">
            <a:avLst/>
          </a:prstGeom>
          <a:noFill/>
        </p:spPr>
        <p:txBody>
          <a:bodyPr wrap="none" rtlCol="0" anchor="t">
            <a:spAutoFit/>
          </a:bodyPr>
          <a:p>
            <a:r>
              <a:rPr lang="en-US" altLang="en-US">
                <a:sym typeface="+mn-ea"/>
              </a:rPr>
              <a:t>*Images are taken from internet and are modified for the purpose of this presentation</a:t>
            </a:r>
            <a:endParaRPr lang="en-US"/>
          </a:p>
        </p:txBody>
      </p:sp>
      <p:pic>
        <p:nvPicPr>
          <p:cNvPr id="4" name="Picture 3"/>
          <p:cNvPicPr>
            <a:picLocks noChangeAspect="true"/>
          </p:cNvPicPr>
          <p:nvPr/>
        </p:nvPicPr>
        <p:blipFill>
          <a:blip r:embed="rId2"/>
          <a:stretch>
            <a:fillRect/>
          </a:stretch>
        </p:blipFill>
        <p:spPr>
          <a:xfrm>
            <a:off x="1590675" y="1517015"/>
            <a:ext cx="1506220" cy="1242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1">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uiExpand="1" build="p"/>
      <p:bldP spid="237" grpId="0" bldLvl="0" animBg="true"/>
      <p:bldP spid="240" grpId="0" bldLvl="0" animBg="tru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rPr>
              <a:t>Thanks for your time</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wait_a_minute"/>
          <p:cNvPicPr>
            <a:picLocks noChangeAspect="true"/>
          </p:cNvPicPr>
          <p:nvPr/>
        </p:nvPicPr>
        <p:blipFill>
          <a:blip r:embed="rId1"/>
          <a:stretch>
            <a:fillRect/>
          </a:stretch>
        </p:blipFill>
        <p:spPr>
          <a:xfrm>
            <a:off x="688340" y="1587500"/>
            <a:ext cx="2999740" cy="2604770"/>
          </a:xfrm>
          <a:prstGeom prst="rect">
            <a:avLst/>
          </a:prstGeom>
        </p:spPr>
      </p:pic>
      <p:sp>
        <p:nvSpPr>
          <p:cNvPr id="3" name="Text Box 2"/>
          <p:cNvSpPr txBox="true"/>
          <p:nvPr/>
        </p:nvSpPr>
        <p:spPr>
          <a:xfrm>
            <a:off x="688340" y="4803775"/>
            <a:ext cx="6852285" cy="306705"/>
          </a:xfrm>
          <a:prstGeom prst="rect">
            <a:avLst/>
          </a:prstGeom>
          <a:noFill/>
        </p:spPr>
        <p:txBody>
          <a:bodyPr wrap="none" rtlCol="0" anchor="t">
            <a:spAutoFit/>
          </a:bodyPr>
          <a:p>
            <a:r>
              <a:rPr lang="en-US" altLang="en-US">
                <a:sym typeface="+mn-ea"/>
              </a:rPr>
              <a:t>*Images are taken from internet and are modified for the purpose of this presentation</a:t>
            </a:r>
            <a:endParaRPr lang="en-US"/>
          </a:p>
        </p:txBody>
      </p:sp>
      <p:sp>
        <p:nvSpPr>
          <p:cNvPr id="8" name="Title 1"/>
          <p:cNvSpPr/>
          <p:nvPr/>
        </p:nvSpPr>
        <p:spPr>
          <a:xfrm>
            <a:off x="310896" y="438912"/>
            <a:ext cx="8520600" cy="572700"/>
          </a:xfrm>
          <a:prstGeom prst="rect">
            <a:avLst/>
          </a:prstGeom>
          <a:noFill/>
          <a:ln>
            <a:noFill/>
          </a:ln>
        </p:spPr>
        <p:txBody>
          <a:bodyPr wrap="square" lIns="91425" tIns="91425" rIns="91425" bIns="91425" anchor="t" anchorCtr="false">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Cambria"/>
              <a:buNone/>
              <a:defRPr sz="2800" b="0" i="0" u="none" strike="noStrike" cap="none">
                <a:solidFill>
                  <a:schemeClr val="dk1"/>
                </a:solidFill>
                <a:latin typeface="Cambria"/>
                <a:ea typeface="Cambria"/>
                <a:cs typeface="Cambria"/>
                <a:sym typeface="Cambria"/>
              </a:defRPr>
            </a:lvl2pPr>
            <a:lvl3pPr marR="0" lvl="2" algn="l" rtl="0">
              <a:lnSpc>
                <a:spcPct val="100000"/>
              </a:lnSpc>
              <a:spcBef>
                <a:spcPts val="0"/>
              </a:spcBef>
              <a:spcAft>
                <a:spcPts val="0"/>
              </a:spcAft>
              <a:buClr>
                <a:schemeClr val="dk1"/>
              </a:buClr>
              <a:buSzPts val="2800"/>
              <a:buFont typeface="Cambria"/>
              <a:buNone/>
              <a:defRPr sz="2800" b="0" i="0" u="none" strike="noStrike" cap="none">
                <a:solidFill>
                  <a:schemeClr val="dk1"/>
                </a:solidFill>
                <a:latin typeface="Cambria"/>
                <a:ea typeface="Cambria"/>
                <a:cs typeface="Cambria"/>
                <a:sym typeface="Cambria"/>
              </a:defRPr>
            </a:lvl3pPr>
            <a:lvl4pPr marR="0" lvl="3" algn="l" rtl="0">
              <a:lnSpc>
                <a:spcPct val="100000"/>
              </a:lnSpc>
              <a:spcBef>
                <a:spcPts val="0"/>
              </a:spcBef>
              <a:spcAft>
                <a:spcPts val="0"/>
              </a:spcAft>
              <a:buClr>
                <a:schemeClr val="dk1"/>
              </a:buClr>
              <a:buSzPts val="2800"/>
              <a:buFont typeface="Cambria"/>
              <a:buNone/>
              <a:defRPr sz="2800" b="0" i="0" u="none" strike="noStrike" cap="none">
                <a:solidFill>
                  <a:schemeClr val="dk1"/>
                </a:solidFill>
                <a:latin typeface="Cambria"/>
                <a:ea typeface="Cambria"/>
                <a:cs typeface="Cambria"/>
                <a:sym typeface="Cambria"/>
              </a:defRPr>
            </a:lvl4pPr>
            <a:lvl5pPr marR="0" lvl="4" algn="l" rtl="0">
              <a:lnSpc>
                <a:spcPct val="100000"/>
              </a:lnSpc>
              <a:spcBef>
                <a:spcPts val="0"/>
              </a:spcBef>
              <a:spcAft>
                <a:spcPts val="0"/>
              </a:spcAft>
              <a:buClr>
                <a:schemeClr val="dk1"/>
              </a:buClr>
              <a:buSzPts val="2800"/>
              <a:buFont typeface="Cambria"/>
              <a:buNone/>
              <a:defRPr sz="2800" b="0" i="0" u="none" strike="noStrike" cap="none">
                <a:solidFill>
                  <a:schemeClr val="dk1"/>
                </a:solidFill>
                <a:latin typeface="Cambria"/>
                <a:ea typeface="Cambria"/>
                <a:cs typeface="Cambria"/>
                <a:sym typeface="Cambria"/>
              </a:defRPr>
            </a:lvl5pPr>
            <a:lvl6pPr marR="0" lvl="5" algn="l" rtl="0">
              <a:lnSpc>
                <a:spcPct val="100000"/>
              </a:lnSpc>
              <a:spcBef>
                <a:spcPts val="0"/>
              </a:spcBef>
              <a:spcAft>
                <a:spcPts val="0"/>
              </a:spcAft>
              <a:buClr>
                <a:schemeClr val="dk1"/>
              </a:buClr>
              <a:buSzPts val="2800"/>
              <a:buFont typeface="Cambria"/>
              <a:buNone/>
              <a:defRPr sz="2800" b="0" i="0" u="none" strike="noStrike" cap="none">
                <a:solidFill>
                  <a:schemeClr val="dk1"/>
                </a:solidFill>
                <a:latin typeface="Cambria"/>
                <a:ea typeface="Cambria"/>
                <a:cs typeface="Cambria"/>
                <a:sym typeface="Cambria"/>
              </a:defRPr>
            </a:lvl6pPr>
            <a:lvl7pPr marR="0" lvl="6" algn="l" rtl="0">
              <a:lnSpc>
                <a:spcPct val="100000"/>
              </a:lnSpc>
              <a:spcBef>
                <a:spcPts val="0"/>
              </a:spcBef>
              <a:spcAft>
                <a:spcPts val="0"/>
              </a:spcAft>
              <a:buClr>
                <a:schemeClr val="dk1"/>
              </a:buClr>
              <a:buSzPts val="2800"/>
              <a:buFont typeface="Cambria"/>
              <a:buNone/>
              <a:defRPr sz="2800" b="0" i="0" u="none" strike="noStrike" cap="none">
                <a:solidFill>
                  <a:schemeClr val="dk1"/>
                </a:solidFill>
                <a:latin typeface="Cambria"/>
                <a:ea typeface="Cambria"/>
                <a:cs typeface="Cambria"/>
                <a:sym typeface="Cambria"/>
              </a:defRPr>
            </a:lvl7pPr>
            <a:lvl8pPr marR="0" lvl="7" algn="l" rtl="0">
              <a:lnSpc>
                <a:spcPct val="100000"/>
              </a:lnSpc>
              <a:spcBef>
                <a:spcPts val="0"/>
              </a:spcBef>
              <a:spcAft>
                <a:spcPts val="0"/>
              </a:spcAft>
              <a:buClr>
                <a:schemeClr val="dk1"/>
              </a:buClr>
              <a:buSzPts val="2800"/>
              <a:buFont typeface="Cambria"/>
              <a:buNone/>
              <a:defRPr sz="2800" b="0" i="0" u="none" strike="noStrike" cap="none">
                <a:solidFill>
                  <a:schemeClr val="dk1"/>
                </a:solidFill>
                <a:latin typeface="Cambria"/>
                <a:ea typeface="Cambria"/>
                <a:cs typeface="Cambria"/>
                <a:sym typeface="Cambria"/>
              </a:defRPr>
            </a:lvl8pPr>
            <a:lvl9pPr marR="0" lvl="8" algn="l" rtl="0">
              <a:lnSpc>
                <a:spcPct val="100000"/>
              </a:lnSpc>
              <a:spcBef>
                <a:spcPts val="0"/>
              </a:spcBef>
              <a:spcAft>
                <a:spcPts val="0"/>
              </a:spcAft>
              <a:buClr>
                <a:schemeClr val="dk1"/>
              </a:buClr>
              <a:buSzPts val="2800"/>
              <a:buFont typeface="Cambria"/>
              <a:buNone/>
              <a:defRPr sz="2800" b="0" i="0" u="none" strike="noStrike" cap="none">
                <a:solidFill>
                  <a:schemeClr val="dk1"/>
                </a:solidFill>
                <a:latin typeface="Cambria"/>
                <a:ea typeface="Cambria"/>
                <a:cs typeface="Cambria"/>
                <a:sym typeface="Cambria"/>
              </a:defRPr>
            </a:lvl9pPr>
          </a:lstStyle>
          <a:p>
            <a:r>
              <a:rPr lang="en-US" altLang="en-US">
                <a:latin typeface="Arial" panose="020B0604020202020204" pitchFamily="34" charset="0"/>
                <a:cs typeface="Arial" panose="020B0604020202020204" pitchFamily="34" charset="0"/>
              </a:rPr>
              <a:t>What if </a:t>
            </a:r>
            <a:r>
              <a:rPr lang="en-US" altLang="en-US">
                <a:sym typeface="+mn-ea"/>
              </a:rPr>
              <a:t>you don’t have such diversity</a:t>
            </a:r>
            <a:r>
              <a:rPr lang="en-US" altLang="en-US">
                <a:latin typeface="Arial" panose="020B0604020202020204" pitchFamily="34" charset="0"/>
                <a:cs typeface="Arial" panose="020B0604020202020204" pitchFamily="34" charset="0"/>
              </a:rPr>
              <a:t>?</a:t>
            </a:r>
            <a:endParaRPr lang="en-US" altLang="en-US">
              <a:latin typeface="Arial" panose="020B0604020202020204" pitchFamily="34" charset="0"/>
              <a:cs typeface="Arial" panose="020B0604020202020204" pitchFamily="34" charset="0"/>
            </a:endParaRPr>
          </a:p>
        </p:txBody>
      </p:sp>
      <p:grpSp>
        <p:nvGrpSpPr>
          <p:cNvPr id="33" name="Group 32"/>
          <p:cNvGrpSpPr/>
          <p:nvPr/>
        </p:nvGrpSpPr>
        <p:grpSpPr>
          <a:xfrm>
            <a:off x="2156778" y="1276985"/>
            <a:ext cx="4830445" cy="3448050"/>
            <a:chOff x="6661" y="2011"/>
            <a:chExt cx="7607" cy="5430"/>
          </a:xfrm>
        </p:grpSpPr>
        <p:sp>
          <p:nvSpPr>
            <p:cNvPr id="12" name="Google Shape;218;p26"/>
            <p:cNvSpPr/>
            <p:nvPr/>
          </p:nvSpPr>
          <p:spPr>
            <a:xfrm>
              <a:off x="9466" y="6627"/>
              <a:ext cx="1286" cy="81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p>
              <a:pPr marL="0" lvl="0" indent="0" algn="ctr" rtl="0">
                <a:spcBef>
                  <a:spcPts val="0"/>
                </a:spcBef>
                <a:spcAft>
                  <a:spcPts val="0"/>
                </a:spcAft>
                <a:buNone/>
              </a:pPr>
              <a:r>
                <a:rPr lang="en-GB"/>
                <a:t>DRAM</a:t>
              </a:r>
              <a:endParaRPr lang="en-GB"/>
            </a:p>
          </p:txBody>
        </p:sp>
        <p:sp>
          <p:nvSpPr>
            <p:cNvPr id="13" name="Google Shape;219;p26"/>
            <p:cNvSpPr/>
            <p:nvPr/>
          </p:nvSpPr>
          <p:spPr>
            <a:xfrm>
              <a:off x="6732" y="2369"/>
              <a:ext cx="1402" cy="81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GB"/>
                <a:t>CORE 0</a:t>
              </a:r>
              <a:endParaRPr lang="en-GB"/>
            </a:p>
          </p:txBody>
        </p:sp>
        <p:sp>
          <p:nvSpPr>
            <p:cNvPr id="14" name="Google Shape;220;p26"/>
            <p:cNvSpPr/>
            <p:nvPr/>
          </p:nvSpPr>
          <p:spPr>
            <a:xfrm>
              <a:off x="6737" y="3952"/>
              <a:ext cx="1402" cy="81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US" altLang="en-GB"/>
                <a:t>CACHE</a:t>
              </a:r>
              <a:endParaRPr lang="en-US" altLang="en-GB"/>
            </a:p>
          </p:txBody>
        </p:sp>
        <p:cxnSp>
          <p:nvCxnSpPr>
            <p:cNvPr id="15" name="Google Shape;221;p26"/>
            <p:cNvCxnSpPr/>
            <p:nvPr/>
          </p:nvCxnSpPr>
          <p:spPr>
            <a:xfrm>
              <a:off x="7374" y="3184"/>
              <a:ext cx="0" cy="768"/>
            </a:xfrm>
            <a:prstGeom prst="straightConnector1">
              <a:avLst/>
            </a:prstGeom>
            <a:noFill/>
            <a:ln w="19050" cap="flat" cmpd="sng">
              <a:solidFill>
                <a:srgbClr val="000000"/>
              </a:solidFill>
              <a:prstDash val="solid"/>
              <a:round/>
              <a:headEnd type="triangle" w="med" len="med"/>
              <a:tailEnd type="triangle" w="med" len="med"/>
            </a:ln>
          </p:spPr>
        </p:cxnSp>
        <p:sp>
          <p:nvSpPr>
            <p:cNvPr id="16" name="Google Shape;222;p26"/>
            <p:cNvSpPr/>
            <p:nvPr/>
          </p:nvSpPr>
          <p:spPr>
            <a:xfrm>
              <a:off x="8554" y="2369"/>
              <a:ext cx="1402" cy="81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GB"/>
                <a:t>CORE 1</a:t>
              </a:r>
              <a:endParaRPr lang="en-GB"/>
            </a:p>
          </p:txBody>
        </p:sp>
        <p:sp>
          <p:nvSpPr>
            <p:cNvPr id="17" name="Google Shape;223;p26"/>
            <p:cNvSpPr/>
            <p:nvPr/>
          </p:nvSpPr>
          <p:spPr>
            <a:xfrm>
              <a:off x="8554" y="3952"/>
              <a:ext cx="1402" cy="81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US" altLang="en-GB"/>
                <a:t>CACHE</a:t>
              </a:r>
              <a:endParaRPr lang="en-US" altLang="en-GB"/>
            </a:p>
          </p:txBody>
        </p:sp>
        <p:cxnSp>
          <p:nvCxnSpPr>
            <p:cNvPr id="18" name="Google Shape;224;p26"/>
            <p:cNvCxnSpPr/>
            <p:nvPr/>
          </p:nvCxnSpPr>
          <p:spPr>
            <a:xfrm>
              <a:off x="9197" y="3184"/>
              <a:ext cx="0" cy="768"/>
            </a:xfrm>
            <a:prstGeom prst="straightConnector1">
              <a:avLst/>
            </a:prstGeom>
            <a:noFill/>
            <a:ln w="19050" cap="flat" cmpd="sng">
              <a:solidFill>
                <a:srgbClr val="000000"/>
              </a:solidFill>
              <a:prstDash val="solid"/>
              <a:round/>
              <a:headEnd type="triangle" w="med" len="med"/>
              <a:tailEnd type="triangle" w="med" len="med"/>
            </a:ln>
          </p:spPr>
        </p:cxnSp>
        <p:sp>
          <p:nvSpPr>
            <p:cNvPr id="19" name="Google Shape;225;p26"/>
            <p:cNvSpPr/>
            <p:nvPr/>
          </p:nvSpPr>
          <p:spPr>
            <a:xfrm>
              <a:off x="10377" y="2369"/>
              <a:ext cx="1402" cy="81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GB"/>
                <a:t>CORE 2</a:t>
              </a:r>
              <a:endParaRPr lang="en-GB"/>
            </a:p>
          </p:txBody>
        </p:sp>
        <p:sp>
          <p:nvSpPr>
            <p:cNvPr id="20" name="Google Shape;226;p26"/>
            <p:cNvSpPr/>
            <p:nvPr/>
          </p:nvSpPr>
          <p:spPr>
            <a:xfrm>
              <a:off x="10377" y="3975"/>
              <a:ext cx="1402" cy="81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US" altLang="en-GB"/>
                <a:t>CACHE</a:t>
              </a:r>
              <a:endParaRPr lang="en-US" altLang="en-GB"/>
            </a:p>
          </p:txBody>
        </p:sp>
        <p:cxnSp>
          <p:nvCxnSpPr>
            <p:cNvPr id="21" name="Google Shape;227;p26"/>
            <p:cNvCxnSpPr/>
            <p:nvPr/>
          </p:nvCxnSpPr>
          <p:spPr>
            <a:xfrm>
              <a:off x="11019" y="3184"/>
              <a:ext cx="0" cy="768"/>
            </a:xfrm>
            <a:prstGeom prst="straightConnector1">
              <a:avLst/>
            </a:prstGeom>
            <a:noFill/>
            <a:ln w="19050" cap="flat" cmpd="sng">
              <a:solidFill>
                <a:srgbClr val="000000"/>
              </a:solidFill>
              <a:prstDash val="solid"/>
              <a:round/>
              <a:headEnd type="triangle" w="med" len="med"/>
              <a:tailEnd type="triangle" w="med" len="med"/>
            </a:ln>
          </p:spPr>
        </p:cxnSp>
        <p:sp>
          <p:nvSpPr>
            <p:cNvPr id="22" name="Google Shape;228;p26"/>
            <p:cNvSpPr/>
            <p:nvPr/>
          </p:nvSpPr>
          <p:spPr>
            <a:xfrm>
              <a:off x="12655" y="2369"/>
              <a:ext cx="1402" cy="81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GB"/>
                <a:t>CORE N-1</a:t>
              </a:r>
              <a:endParaRPr lang="en-GB"/>
            </a:p>
          </p:txBody>
        </p:sp>
        <p:sp>
          <p:nvSpPr>
            <p:cNvPr id="23" name="Google Shape;229;p26"/>
            <p:cNvSpPr/>
            <p:nvPr/>
          </p:nvSpPr>
          <p:spPr>
            <a:xfrm>
              <a:off x="12660" y="3975"/>
              <a:ext cx="1402" cy="81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US" altLang="en-GB"/>
                <a:t>CACHE</a:t>
              </a:r>
              <a:endParaRPr lang="en-US" altLang="en-GB"/>
            </a:p>
          </p:txBody>
        </p:sp>
        <p:cxnSp>
          <p:nvCxnSpPr>
            <p:cNvPr id="24" name="Google Shape;230;p26"/>
            <p:cNvCxnSpPr/>
            <p:nvPr/>
          </p:nvCxnSpPr>
          <p:spPr>
            <a:xfrm>
              <a:off x="13297" y="3184"/>
              <a:ext cx="0" cy="768"/>
            </a:xfrm>
            <a:prstGeom prst="straightConnector1">
              <a:avLst/>
            </a:prstGeom>
            <a:noFill/>
            <a:ln w="19050" cap="flat" cmpd="sng">
              <a:solidFill>
                <a:srgbClr val="000000"/>
              </a:solidFill>
              <a:prstDash val="solid"/>
              <a:round/>
              <a:headEnd type="triangle" w="med" len="med"/>
              <a:tailEnd type="triangle" w="med" len="med"/>
            </a:ln>
          </p:spPr>
        </p:cxnSp>
        <p:cxnSp>
          <p:nvCxnSpPr>
            <p:cNvPr id="231" name="Google Shape;231;p26"/>
            <p:cNvCxnSpPr/>
            <p:nvPr/>
          </p:nvCxnSpPr>
          <p:spPr>
            <a:xfrm rot="5400000" flipV="true">
              <a:off x="7892" y="4333"/>
              <a:ext cx="1764" cy="2671"/>
            </a:xfrm>
            <a:prstGeom prst="bentConnector3">
              <a:avLst>
                <a:gd name="adj1" fmla="val 49975"/>
              </a:avLst>
            </a:prstGeom>
            <a:noFill/>
            <a:ln w="19050" cap="flat" cmpd="sng">
              <a:solidFill>
                <a:srgbClr val="000000"/>
              </a:solidFill>
              <a:prstDash val="solid"/>
              <a:round/>
              <a:headEnd type="triangle" w="med" len="med"/>
              <a:tailEnd type="none" w="med" len="med"/>
            </a:ln>
          </p:spPr>
        </p:cxnSp>
        <p:cxnSp>
          <p:nvCxnSpPr>
            <p:cNvPr id="25" name="Google Shape;232;p26"/>
            <p:cNvCxnSpPr/>
            <p:nvPr/>
          </p:nvCxnSpPr>
          <p:spPr>
            <a:xfrm rot="5400000" flipV="true">
              <a:off x="8800" y="5241"/>
              <a:ext cx="1764" cy="854"/>
            </a:xfrm>
            <a:prstGeom prst="bentConnector3">
              <a:avLst>
                <a:gd name="adj1" fmla="val 50050"/>
              </a:avLst>
            </a:prstGeom>
            <a:noFill/>
            <a:ln w="19050" cap="flat" cmpd="sng">
              <a:solidFill>
                <a:srgbClr val="000000"/>
              </a:solidFill>
              <a:prstDash val="solid"/>
              <a:round/>
              <a:headEnd type="triangle" w="med" len="med"/>
              <a:tailEnd type="none" w="med" len="med"/>
            </a:ln>
          </p:spPr>
        </p:cxnSp>
        <p:cxnSp>
          <p:nvCxnSpPr>
            <p:cNvPr id="26" name="Google Shape;233;p26"/>
            <p:cNvCxnSpPr/>
            <p:nvPr/>
          </p:nvCxnSpPr>
          <p:spPr>
            <a:xfrm rot="5400000">
              <a:off x="9723" y="5176"/>
              <a:ext cx="1741" cy="969"/>
            </a:xfrm>
            <a:prstGeom prst="bentConnector3">
              <a:avLst>
                <a:gd name="adj1" fmla="val 50000"/>
              </a:avLst>
            </a:prstGeom>
            <a:noFill/>
            <a:ln w="19050" cap="flat" cmpd="sng">
              <a:solidFill>
                <a:srgbClr val="000000"/>
              </a:solidFill>
              <a:prstDash val="solid"/>
              <a:round/>
              <a:headEnd type="triangle" w="med" len="med"/>
              <a:tailEnd type="none" w="med" len="med"/>
            </a:ln>
          </p:spPr>
        </p:cxnSp>
        <p:cxnSp>
          <p:nvCxnSpPr>
            <p:cNvPr id="27" name="Google Shape;234;p26"/>
            <p:cNvCxnSpPr/>
            <p:nvPr/>
          </p:nvCxnSpPr>
          <p:spPr>
            <a:xfrm rot="5400000">
              <a:off x="10846" y="4084"/>
              <a:ext cx="1800" cy="3267"/>
            </a:xfrm>
            <a:prstGeom prst="bentConnector3">
              <a:avLst>
                <a:gd name="adj1" fmla="val 46608"/>
              </a:avLst>
            </a:prstGeom>
            <a:noFill/>
            <a:ln w="19050" cap="flat" cmpd="sng">
              <a:solidFill>
                <a:srgbClr val="000000"/>
              </a:solidFill>
              <a:prstDash val="solid"/>
              <a:round/>
              <a:headEnd type="triangle" w="med" len="med"/>
              <a:tailEnd type="triangle" w="med" len="med"/>
            </a:ln>
          </p:spPr>
        </p:cxnSp>
        <p:sp>
          <p:nvSpPr>
            <p:cNvPr id="28" name="Google Shape;235;p26"/>
            <p:cNvSpPr txBox="true"/>
            <p:nvPr/>
          </p:nvSpPr>
          <p:spPr>
            <a:xfrm>
              <a:off x="11979" y="4346"/>
              <a:ext cx="656" cy="528"/>
            </a:xfrm>
            <a:prstGeom prst="rect">
              <a:avLst/>
            </a:prstGeom>
            <a:noFill/>
            <a:ln>
              <a:noFill/>
            </a:ln>
          </p:spPr>
          <p:txBody>
            <a:bodyPr spcFirstLastPara="1" wrap="square" lIns="91425" tIns="91425" rIns="91425" bIns="91425" anchor="t" anchorCtr="false">
              <a:spAutoFit/>
            </a:bodyPr>
            <a:p>
              <a:pPr marL="0" lvl="0" indent="0" algn="l" rtl="0">
                <a:spcBef>
                  <a:spcPts val="0"/>
                </a:spcBef>
                <a:spcAft>
                  <a:spcPts val="0"/>
                </a:spcAft>
                <a:buNone/>
              </a:pPr>
              <a:r>
                <a:rPr lang="en-GB" sz="1000"/>
                <a:t>...</a:t>
              </a:r>
              <a:endParaRPr lang="en-GB" sz="1000"/>
            </a:p>
          </p:txBody>
        </p:sp>
        <p:sp>
          <p:nvSpPr>
            <p:cNvPr id="29" name="Google Shape;236;p26"/>
            <p:cNvSpPr txBox="true"/>
            <p:nvPr/>
          </p:nvSpPr>
          <p:spPr>
            <a:xfrm>
              <a:off x="11979" y="2674"/>
              <a:ext cx="656" cy="528"/>
            </a:xfrm>
            <a:prstGeom prst="rect">
              <a:avLst/>
            </a:prstGeom>
            <a:noFill/>
            <a:ln>
              <a:noFill/>
            </a:ln>
          </p:spPr>
          <p:txBody>
            <a:bodyPr spcFirstLastPara="1" wrap="square" lIns="91425" tIns="91425" rIns="91425" bIns="91425" anchor="t" anchorCtr="false">
              <a:spAutoFit/>
            </a:bodyPr>
            <a:p>
              <a:pPr marL="0" lvl="0" indent="0" algn="l" rtl="0">
                <a:spcBef>
                  <a:spcPts val="0"/>
                </a:spcBef>
                <a:spcAft>
                  <a:spcPts val="0"/>
                </a:spcAft>
                <a:buNone/>
              </a:pPr>
              <a:r>
                <a:rPr lang="en-GB" sz="1000"/>
                <a:t>...</a:t>
              </a:r>
              <a:endParaRPr lang="en-GB" sz="1000"/>
            </a:p>
          </p:txBody>
        </p:sp>
        <p:sp>
          <p:nvSpPr>
            <p:cNvPr id="30" name="Google Shape;237;p26"/>
            <p:cNvSpPr txBox="true"/>
            <p:nvPr/>
          </p:nvSpPr>
          <p:spPr>
            <a:xfrm>
              <a:off x="6661" y="2011"/>
              <a:ext cx="3397" cy="1537"/>
            </a:xfrm>
            <a:prstGeom prst="rect">
              <a:avLst/>
            </a:prstGeom>
            <a:noFill/>
            <a:ln w="12700" cap="flat" cmpd="sng">
              <a:solidFill>
                <a:srgbClr val="00FF00"/>
              </a:solidFill>
              <a:prstDash val="solid"/>
              <a:round/>
              <a:headEnd type="none" w="sm" len="sm"/>
              <a:tailEnd type="none" w="sm" len="sm"/>
            </a:ln>
          </p:spPr>
          <p:txBody>
            <a:bodyPr spcFirstLastPara="1" wrap="square" lIns="91425" tIns="91425" rIns="91425" bIns="91425" anchor="t" anchorCtr="false">
              <a:noAutofit/>
            </a:bodyPr>
            <a:p>
              <a:pPr marL="0" lvl="0" indent="0" algn="l" rtl="0">
                <a:spcBef>
                  <a:spcPts val="0"/>
                </a:spcBef>
                <a:spcAft>
                  <a:spcPts val="0"/>
                </a:spcAft>
                <a:buNone/>
              </a:pPr>
              <a:endParaRPr sz="1000">
                <a:latin typeface="Cambria"/>
                <a:ea typeface="Cambria"/>
                <a:cs typeface="Cambria"/>
                <a:sym typeface="Cambria"/>
              </a:endParaRPr>
            </a:p>
          </p:txBody>
        </p:sp>
        <p:sp>
          <p:nvSpPr>
            <p:cNvPr id="240" name="Google Shape;240;p26"/>
            <p:cNvSpPr txBox="true"/>
            <p:nvPr/>
          </p:nvSpPr>
          <p:spPr>
            <a:xfrm>
              <a:off x="10249" y="2011"/>
              <a:ext cx="3944" cy="1537"/>
            </a:xfrm>
            <a:prstGeom prst="rect">
              <a:avLst/>
            </a:prstGeom>
            <a:noFill/>
            <a:ln w="12700" cap="flat" cmpd="sng">
              <a:solidFill>
                <a:srgbClr val="FF0000"/>
              </a:solidFill>
              <a:prstDash val="solid"/>
              <a:round/>
              <a:headEnd type="none" w="sm" len="sm"/>
              <a:tailEnd type="none" w="sm" len="sm"/>
            </a:ln>
          </p:spPr>
          <p:txBody>
            <a:bodyPr spcFirstLastPara="1" wrap="square" lIns="91425" tIns="91425" rIns="91425" bIns="91425" anchor="t" anchorCtr="false">
              <a:noAutofit/>
            </a:bodyPr>
            <a:p>
              <a:pPr marL="0" lvl="0" indent="0" algn="l" rtl="0">
                <a:spcBef>
                  <a:spcPts val="0"/>
                </a:spcBef>
                <a:spcAft>
                  <a:spcPts val="0"/>
                </a:spcAft>
                <a:buNone/>
              </a:pPr>
              <a:endParaRPr sz="1000">
                <a:latin typeface="Cambria"/>
                <a:ea typeface="Cambria"/>
                <a:cs typeface="Cambria"/>
                <a:sym typeface="Cambria"/>
              </a:endParaRPr>
            </a:p>
          </p:txBody>
        </p:sp>
        <p:sp>
          <p:nvSpPr>
            <p:cNvPr id="242" name="Google Shape;242;p26"/>
            <p:cNvSpPr txBox="true"/>
            <p:nvPr/>
          </p:nvSpPr>
          <p:spPr>
            <a:xfrm>
              <a:off x="11346" y="4436"/>
              <a:ext cx="2923" cy="630"/>
            </a:xfrm>
            <a:prstGeom prst="rect">
              <a:avLst/>
            </a:prstGeom>
            <a:noFill/>
            <a:ln>
              <a:noFill/>
            </a:ln>
          </p:spPr>
          <p:txBody>
            <a:bodyPr spcFirstLastPara="1" wrap="square" lIns="91425" tIns="91425" rIns="91425" bIns="91425" anchor="t" anchorCtr="false">
              <a:spAutoFit/>
            </a:bodyPr>
            <a:p>
              <a:pPr marL="0" lvl="0" indent="0" algn="l" rtl="0">
                <a:spcBef>
                  <a:spcPts val="0"/>
                </a:spcBef>
                <a:spcAft>
                  <a:spcPts val="0"/>
                </a:spcAft>
                <a:buNone/>
              </a:pPr>
              <a:endParaRPr>
                <a:latin typeface="Cambria"/>
                <a:ea typeface="Cambria"/>
                <a:cs typeface="Cambria"/>
                <a:sym typeface="Cambria"/>
              </a:endParaRPr>
            </a:p>
          </p:txBody>
        </p:sp>
      </p:grpSp>
      <p:cxnSp>
        <p:nvCxnSpPr>
          <p:cNvPr id="34" name="Straight Connector 33"/>
          <p:cNvCxnSpPr/>
          <p:nvPr/>
        </p:nvCxnSpPr>
        <p:spPr>
          <a:xfrm>
            <a:off x="2072005" y="1162050"/>
            <a:ext cx="4998085" cy="36036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true">
            <a:off x="2090420" y="1198880"/>
            <a:ext cx="4942205" cy="3565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 Box 35"/>
          <p:cNvSpPr txBox="true"/>
          <p:nvPr/>
        </p:nvSpPr>
        <p:spPr>
          <a:xfrm>
            <a:off x="5046345" y="2666365"/>
            <a:ext cx="3098165" cy="521970"/>
          </a:xfrm>
          <a:prstGeom prst="rect">
            <a:avLst/>
          </a:prstGeom>
          <a:noFill/>
        </p:spPr>
        <p:txBody>
          <a:bodyPr wrap="square" rtlCol="0">
            <a:spAutoFit/>
          </a:bodyPr>
          <a:p>
            <a:r>
              <a:rPr lang="en-US" altLang="en-US" sz="2800"/>
              <a:t>Wait a minute...</a:t>
            </a:r>
            <a:endParaRPr lang="en-US"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6" grpId="0"/>
      <p:bldP spid="3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27"/>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GB">
                <a:latin typeface="Arial" panose="020B0604020202020204" pitchFamily="34" charset="0"/>
                <a:cs typeface="Arial" panose="020B0604020202020204" pitchFamily="34" charset="0"/>
              </a:rPr>
              <a:t>Homogeneous </a:t>
            </a:r>
            <a:r>
              <a:rPr lang="en-US" altLang="en-GB">
                <a:latin typeface="Arial" panose="020B0604020202020204" pitchFamily="34" charset="0"/>
                <a:cs typeface="Arial" panose="020B0604020202020204" pitchFamily="34" charset="0"/>
              </a:rPr>
              <a:t>W</a:t>
            </a:r>
            <a:r>
              <a:rPr lang="en-GB">
                <a:latin typeface="Arial" panose="020B0604020202020204" pitchFamily="34" charset="0"/>
                <a:cs typeface="Arial" panose="020B0604020202020204" pitchFamily="34" charset="0"/>
              </a:rPr>
              <a:t>orkloads</a:t>
            </a:r>
            <a:endParaRPr lang="en-GB">
              <a:latin typeface="Arial" panose="020B0604020202020204" pitchFamily="34" charset="0"/>
              <a:cs typeface="Arial" panose="020B0604020202020204" pitchFamily="34" charset="0"/>
            </a:endParaRPr>
          </a:p>
        </p:txBody>
      </p:sp>
      <p:sp>
        <p:nvSpPr>
          <p:cNvPr id="248" name="Google Shape;248;p27"/>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sp>
        <p:nvSpPr>
          <p:cNvPr id="249" name="Google Shape;249;p27"/>
          <p:cNvSpPr/>
          <p:nvPr/>
        </p:nvSpPr>
        <p:spPr>
          <a:xfrm>
            <a:off x="2451735" y="4460240"/>
            <a:ext cx="904240"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sz="1600"/>
              <a:t>DRAM</a:t>
            </a:r>
            <a:endParaRPr lang="en-GB" sz="1600"/>
          </a:p>
        </p:txBody>
      </p:sp>
      <p:sp>
        <p:nvSpPr>
          <p:cNvPr id="250" name="Google Shape;250;p27"/>
          <p:cNvSpPr/>
          <p:nvPr/>
        </p:nvSpPr>
        <p:spPr>
          <a:xfrm>
            <a:off x="528320" y="1464945"/>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600"/>
              <a:t>CORE 0</a:t>
            </a:r>
            <a:endParaRPr lang="en-GB" sz="1600"/>
          </a:p>
        </p:txBody>
      </p:sp>
      <p:sp>
        <p:nvSpPr>
          <p:cNvPr id="251" name="Google Shape;251;p27"/>
          <p:cNvSpPr/>
          <p:nvPr/>
        </p:nvSpPr>
        <p:spPr>
          <a:xfrm>
            <a:off x="528320" y="2847340"/>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600"/>
              <a:t>CACHE</a:t>
            </a:r>
            <a:endParaRPr lang="en-US" altLang="en-GB" sz="1600"/>
          </a:p>
        </p:txBody>
      </p:sp>
      <p:cxnSp>
        <p:nvCxnSpPr>
          <p:cNvPr id="252" name="Google Shape;252;p27"/>
          <p:cNvCxnSpPr/>
          <p:nvPr/>
        </p:nvCxnSpPr>
        <p:spPr>
          <a:xfrm>
            <a:off x="980440" y="2051050"/>
            <a:ext cx="0" cy="796290"/>
          </a:xfrm>
          <a:prstGeom prst="straightConnector1">
            <a:avLst/>
          </a:prstGeom>
          <a:noFill/>
          <a:ln w="19050" cap="flat" cmpd="sng">
            <a:solidFill>
              <a:srgbClr val="000000"/>
            </a:solidFill>
            <a:prstDash val="solid"/>
            <a:round/>
            <a:headEnd type="triangle" w="med" len="med"/>
            <a:tailEnd type="triangle" w="med" len="med"/>
          </a:ln>
        </p:spPr>
      </p:cxnSp>
      <p:sp>
        <p:nvSpPr>
          <p:cNvPr id="253" name="Google Shape;253;p27"/>
          <p:cNvSpPr/>
          <p:nvPr/>
        </p:nvSpPr>
        <p:spPr>
          <a:xfrm>
            <a:off x="1810385" y="1464945"/>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600"/>
              <a:t>CORE 1</a:t>
            </a:r>
            <a:endParaRPr lang="en-GB" sz="1600"/>
          </a:p>
        </p:txBody>
      </p:sp>
      <p:sp>
        <p:nvSpPr>
          <p:cNvPr id="254" name="Google Shape;254;p27"/>
          <p:cNvSpPr/>
          <p:nvPr/>
        </p:nvSpPr>
        <p:spPr>
          <a:xfrm>
            <a:off x="1810385" y="2847340"/>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600"/>
              <a:t>CACHE</a:t>
            </a:r>
            <a:endParaRPr lang="en-US" altLang="en-GB" sz="1600"/>
          </a:p>
        </p:txBody>
      </p:sp>
      <p:cxnSp>
        <p:nvCxnSpPr>
          <p:cNvPr id="255" name="Google Shape;255;p27"/>
          <p:cNvCxnSpPr/>
          <p:nvPr/>
        </p:nvCxnSpPr>
        <p:spPr>
          <a:xfrm>
            <a:off x="2262505" y="2051050"/>
            <a:ext cx="0" cy="796290"/>
          </a:xfrm>
          <a:prstGeom prst="straightConnector1">
            <a:avLst/>
          </a:prstGeom>
          <a:noFill/>
          <a:ln w="19050" cap="flat" cmpd="sng">
            <a:solidFill>
              <a:srgbClr val="000000"/>
            </a:solidFill>
            <a:prstDash val="solid"/>
            <a:round/>
            <a:headEnd type="triangle" w="med" len="med"/>
            <a:tailEnd type="triangle" w="med" len="med"/>
          </a:ln>
        </p:spPr>
      </p:cxnSp>
      <p:sp>
        <p:nvSpPr>
          <p:cNvPr id="256" name="Google Shape;256;p27"/>
          <p:cNvSpPr/>
          <p:nvPr/>
        </p:nvSpPr>
        <p:spPr>
          <a:xfrm>
            <a:off x="3093085" y="1464945"/>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600"/>
              <a:t>CORE 2</a:t>
            </a:r>
            <a:endParaRPr lang="en-GB" sz="1600"/>
          </a:p>
        </p:txBody>
      </p:sp>
      <p:sp>
        <p:nvSpPr>
          <p:cNvPr id="257" name="Google Shape;257;p27"/>
          <p:cNvSpPr/>
          <p:nvPr/>
        </p:nvSpPr>
        <p:spPr>
          <a:xfrm>
            <a:off x="3093085" y="2847340"/>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600"/>
              <a:t>CACHE</a:t>
            </a:r>
            <a:endParaRPr lang="en-US" altLang="en-GB" sz="1600"/>
          </a:p>
        </p:txBody>
      </p:sp>
      <p:cxnSp>
        <p:nvCxnSpPr>
          <p:cNvPr id="258" name="Google Shape;258;p27"/>
          <p:cNvCxnSpPr/>
          <p:nvPr/>
        </p:nvCxnSpPr>
        <p:spPr>
          <a:xfrm>
            <a:off x="3545205" y="2051050"/>
            <a:ext cx="0" cy="796290"/>
          </a:xfrm>
          <a:prstGeom prst="straightConnector1">
            <a:avLst/>
          </a:prstGeom>
          <a:noFill/>
          <a:ln w="19050" cap="flat" cmpd="sng">
            <a:solidFill>
              <a:srgbClr val="000000"/>
            </a:solidFill>
            <a:prstDash val="solid"/>
            <a:round/>
            <a:headEnd type="triangle" w="med" len="med"/>
            <a:tailEnd type="triangle" w="med" len="med"/>
          </a:ln>
        </p:spPr>
      </p:cxnSp>
      <p:sp>
        <p:nvSpPr>
          <p:cNvPr id="259" name="Google Shape;259;p27"/>
          <p:cNvSpPr/>
          <p:nvPr/>
        </p:nvSpPr>
        <p:spPr>
          <a:xfrm>
            <a:off x="4695190" y="1464945"/>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600"/>
              <a:t>CORE N-1</a:t>
            </a:r>
            <a:endParaRPr lang="en-GB" sz="1600"/>
          </a:p>
        </p:txBody>
      </p:sp>
      <p:sp>
        <p:nvSpPr>
          <p:cNvPr id="260" name="Google Shape;260;p27"/>
          <p:cNvSpPr/>
          <p:nvPr/>
        </p:nvSpPr>
        <p:spPr>
          <a:xfrm>
            <a:off x="4695190" y="2847340"/>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600"/>
              <a:t>CACHE</a:t>
            </a:r>
            <a:endParaRPr lang="en-US" altLang="en-GB" sz="1600"/>
          </a:p>
        </p:txBody>
      </p:sp>
      <p:cxnSp>
        <p:nvCxnSpPr>
          <p:cNvPr id="261" name="Google Shape;261;p27"/>
          <p:cNvCxnSpPr/>
          <p:nvPr/>
        </p:nvCxnSpPr>
        <p:spPr>
          <a:xfrm>
            <a:off x="5147310" y="2051050"/>
            <a:ext cx="0" cy="796290"/>
          </a:xfrm>
          <a:prstGeom prst="straightConnector1">
            <a:avLst/>
          </a:prstGeom>
          <a:noFill/>
          <a:ln w="19050" cap="flat" cmpd="sng">
            <a:solidFill>
              <a:srgbClr val="000000"/>
            </a:solidFill>
            <a:prstDash val="solid"/>
            <a:round/>
            <a:headEnd type="triangle" w="med" len="med"/>
            <a:tailEnd type="triangle" w="med" len="med"/>
          </a:ln>
        </p:spPr>
      </p:cxnSp>
      <p:cxnSp>
        <p:nvCxnSpPr>
          <p:cNvPr id="262" name="Google Shape;262;p27"/>
          <p:cNvCxnSpPr>
            <a:stCxn id="251" idx="2"/>
            <a:endCxn id="249" idx="0"/>
          </p:cNvCxnSpPr>
          <p:nvPr/>
        </p:nvCxnSpPr>
        <p:spPr>
          <a:xfrm rot="16200000" flipH="true">
            <a:off x="1449705" y="3005455"/>
            <a:ext cx="1026795" cy="1882140"/>
          </a:xfrm>
          <a:prstGeom prst="bentConnector3">
            <a:avLst>
              <a:gd name="adj1" fmla="val 50000"/>
            </a:avLst>
          </a:prstGeom>
          <a:noFill/>
          <a:ln w="19050" cap="flat" cmpd="sng">
            <a:solidFill>
              <a:srgbClr val="000000"/>
            </a:solidFill>
            <a:prstDash val="solid"/>
            <a:round/>
            <a:headEnd type="triangle" w="med" len="med"/>
            <a:tailEnd type="none" w="med" len="med"/>
          </a:ln>
        </p:spPr>
      </p:cxnSp>
      <p:cxnSp>
        <p:nvCxnSpPr>
          <p:cNvPr id="263" name="Google Shape;263;p27"/>
          <p:cNvCxnSpPr>
            <a:stCxn id="254" idx="2"/>
            <a:endCxn id="249" idx="0"/>
          </p:cNvCxnSpPr>
          <p:nvPr/>
        </p:nvCxnSpPr>
        <p:spPr>
          <a:xfrm rot="16200000" flipH="true">
            <a:off x="2090420" y="3646805"/>
            <a:ext cx="1026795" cy="600075"/>
          </a:xfrm>
          <a:prstGeom prst="bentConnector3">
            <a:avLst>
              <a:gd name="adj1" fmla="val 50000"/>
            </a:avLst>
          </a:prstGeom>
          <a:noFill/>
          <a:ln w="19050" cap="flat" cmpd="sng">
            <a:solidFill>
              <a:srgbClr val="000000"/>
            </a:solidFill>
            <a:prstDash val="solid"/>
            <a:round/>
            <a:headEnd type="triangle" w="med" len="med"/>
            <a:tailEnd type="none" w="med" len="med"/>
          </a:ln>
        </p:spPr>
      </p:cxnSp>
      <p:cxnSp>
        <p:nvCxnSpPr>
          <p:cNvPr id="264" name="Google Shape;264;p27"/>
          <p:cNvCxnSpPr>
            <a:stCxn id="257" idx="2"/>
            <a:endCxn id="249" idx="0"/>
          </p:cNvCxnSpPr>
          <p:nvPr/>
        </p:nvCxnSpPr>
        <p:spPr>
          <a:xfrm rot="5400000">
            <a:off x="2731770" y="3605530"/>
            <a:ext cx="1026795" cy="681990"/>
          </a:xfrm>
          <a:prstGeom prst="bentConnector3">
            <a:avLst>
              <a:gd name="adj1" fmla="val 50000"/>
            </a:avLst>
          </a:prstGeom>
          <a:noFill/>
          <a:ln w="19050" cap="flat" cmpd="sng">
            <a:solidFill>
              <a:srgbClr val="000000"/>
            </a:solidFill>
            <a:prstDash val="solid"/>
            <a:round/>
            <a:headEnd type="triangle" w="med" len="med"/>
            <a:tailEnd type="none" w="med" len="med"/>
          </a:ln>
        </p:spPr>
      </p:cxnSp>
      <p:cxnSp>
        <p:nvCxnSpPr>
          <p:cNvPr id="265" name="Google Shape;265;p27"/>
          <p:cNvCxnSpPr>
            <a:stCxn id="260" idx="2"/>
            <a:endCxn id="249" idx="0"/>
          </p:cNvCxnSpPr>
          <p:nvPr/>
        </p:nvCxnSpPr>
        <p:spPr>
          <a:xfrm rot="5400000">
            <a:off x="3533140" y="2804160"/>
            <a:ext cx="1026795" cy="2284730"/>
          </a:xfrm>
          <a:prstGeom prst="bentConnector3">
            <a:avLst>
              <a:gd name="adj1" fmla="val 50000"/>
            </a:avLst>
          </a:prstGeom>
          <a:noFill/>
          <a:ln w="19050" cap="flat" cmpd="sng">
            <a:solidFill>
              <a:srgbClr val="000000"/>
            </a:solidFill>
            <a:prstDash val="solid"/>
            <a:round/>
            <a:headEnd type="triangle" w="med" len="med"/>
            <a:tailEnd type="triangle" w="med" len="med"/>
          </a:ln>
        </p:spPr>
      </p:cxnSp>
      <p:sp>
        <p:nvSpPr>
          <p:cNvPr id="266" name="Google Shape;266;p27"/>
          <p:cNvSpPr txBox="true"/>
          <p:nvPr/>
        </p:nvSpPr>
        <p:spPr>
          <a:xfrm>
            <a:off x="4220210" y="2990215"/>
            <a:ext cx="461645" cy="36576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200"/>
              <a:t>...</a:t>
            </a:r>
            <a:endParaRPr lang="en-GB" sz="1200"/>
          </a:p>
        </p:txBody>
      </p:sp>
      <p:sp>
        <p:nvSpPr>
          <p:cNvPr id="267" name="Google Shape;267;p27"/>
          <p:cNvSpPr txBox="true"/>
          <p:nvPr/>
        </p:nvSpPr>
        <p:spPr>
          <a:xfrm>
            <a:off x="4220210" y="1684655"/>
            <a:ext cx="461645" cy="36576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200"/>
              <a:t>...</a:t>
            </a:r>
            <a:endParaRPr lang="en-GB" sz="1200"/>
          </a:p>
        </p:txBody>
      </p:sp>
      <p:sp>
        <p:nvSpPr>
          <p:cNvPr id="268" name="Google Shape;268;p27"/>
          <p:cNvSpPr txBox="true"/>
          <p:nvPr/>
        </p:nvSpPr>
        <p:spPr>
          <a:xfrm>
            <a:off x="442595" y="1207135"/>
            <a:ext cx="1165225" cy="1226185"/>
          </a:xfrm>
          <a:prstGeom prst="rect">
            <a:avLst/>
          </a:prstGeom>
          <a:noFill/>
          <a:ln w="12700" cap="flat" cmpd="sng">
            <a:solidFill>
              <a:srgbClr val="00FF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200">
              <a:latin typeface="Cambria"/>
              <a:ea typeface="Cambria"/>
              <a:cs typeface="Cambria"/>
              <a:sym typeface="Cambria"/>
            </a:endParaRPr>
          </a:p>
        </p:txBody>
      </p:sp>
      <p:sp>
        <p:nvSpPr>
          <p:cNvPr id="269" name="Google Shape;269;p27"/>
          <p:cNvSpPr txBox="true"/>
          <p:nvPr/>
        </p:nvSpPr>
        <p:spPr>
          <a:xfrm>
            <a:off x="3006725" y="1207135"/>
            <a:ext cx="1165225" cy="1256030"/>
          </a:xfrm>
          <a:prstGeom prst="rect">
            <a:avLst/>
          </a:prstGeom>
          <a:noFill/>
          <a:ln w="12700" cap="flat" cmpd="sng">
            <a:solidFill>
              <a:srgbClr val="00FF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200">
              <a:latin typeface="Cambria"/>
              <a:ea typeface="Cambria"/>
              <a:cs typeface="Cambria"/>
              <a:sym typeface="Cambria"/>
            </a:endParaRPr>
          </a:p>
        </p:txBody>
      </p:sp>
      <p:sp>
        <p:nvSpPr>
          <p:cNvPr id="270" name="Google Shape;270;p27"/>
          <p:cNvSpPr txBox="true"/>
          <p:nvPr/>
        </p:nvSpPr>
        <p:spPr>
          <a:xfrm>
            <a:off x="1724660" y="1207135"/>
            <a:ext cx="1165225" cy="1245870"/>
          </a:xfrm>
          <a:prstGeom prst="rect">
            <a:avLst/>
          </a:prstGeom>
          <a:noFill/>
          <a:ln w="12700" cap="flat" cmpd="sng">
            <a:solidFill>
              <a:srgbClr val="00FF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200">
              <a:latin typeface="Cambria"/>
              <a:ea typeface="Cambria"/>
              <a:cs typeface="Cambria"/>
              <a:sym typeface="Cambria"/>
            </a:endParaRPr>
          </a:p>
        </p:txBody>
      </p:sp>
      <p:sp>
        <p:nvSpPr>
          <p:cNvPr id="271" name="Google Shape;271;p27"/>
          <p:cNvSpPr txBox="true"/>
          <p:nvPr/>
        </p:nvSpPr>
        <p:spPr>
          <a:xfrm>
            <a:off x="4609465" y="1207135"/>
            <a:ext cx="1165225" cy="1245870"/>
          </a:xfrm>
          <a:prstGeom prst="rect">
            <a:avLst/>
          </a:prstGeom>
          <a:noFill/>
          <a:ln w="12700" cap="flat" cmpd="sng">
            <a:solidFill>
              <a:srgbClr val="00FF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200">
              <a:latin typeface="Cambria"/>
              <a:ea typeface="Cambria"/>
              <a:cs typeface="Cambria"/>
              <a:sym typeface="Cambria"/>
            </a:endParaRPr>
          </a:p>
        </p:txBody>
      </p:sp>
      <p:sp>
        <p:nvSpPr>
          <p:cNvPr id="1" name="Text Box 0"/>
          <p:cNvSpPr txBox="true"/>
          <p:nvPr/>
        </p:nvSpPr>
        <p:spPr>
          <a:xfrm>
            <a:off x="6116320" y="2902585"/>
            <a:ext cx="2901950" cy="1938020"/>
          </a:xfrm>
          <a:prstGeom prst="rect">
            <a:avLst/>
          </a:prstGeom>
          <a:noFill/>
        </p:spPr>
        <p:txBody>
          <a:bodyPr wrap="square" rtlCol="0" anchor="t">
            <a:spAutoFit/>
          </a:bodyPr>
          <a:p>
            <a:pPr marL="0" lvl="0" indent="0" algn="l" rtl="0">
              <a:spcBef>
                <a:spcPts val="0"/>
              </a:spcBef>
              <a:spcAft>
                <a:spcPts val="0"/>
              </a:spcAft>
              <a:buNone/>
            </a:pPr>
            <a:r>
              <a:rPr lang="en-GB" sz="2400">
                <a:solidFill>
                  <a:srgbClr val="00FF00"/>
                </a:solidFill>
                <a:latin typeface="Cambria"/>
                <a:ea typeface="Cambria"/>
                <a:cs typeface="Cambria"/>
                <a:sym typeface="Cambria"/>
              </a:rPr>
              <a:t>Prefetch friendly</a:t>
            </a:r>
            <a:r>
              <a:rPr lang="en-US" altLang="en-GB" sz="2400">
                <a:solidFill>
                  <a:srgbClr val="00FF00"/>
                </a:solidFill>
                <a:latin typeface="Cambria"/>
                <a:ea typeface="Cambria"/>
                <a:cs typeface="Cambria"/>
                <a:sym typeface="Cambria"/>
              </a:rPr>
              <a:t> app</a:t>
            </a:r>
            <a:r>
              <a:rPr lang="en-US" altLang="en-US" sz="2400">
                <a:solidFill>
                  <a:srgbClr val="00FF00"/>
                </a:solidFill>
                <a:latin typeface="Cambria"/>
                <a:ea typeface="Cambria"/>
                <a:cs typeface="Cambria"/>
                <a:sym typeface="Cambria"/>
              </a:rPr>
              <a:t>lication</a:t>
            </a:r>
            <a:endParaRPr lang="en-US" altLang="en-GB" sz="2400">
              <a:solidFill>
                <a:srgbClr val="00FF00"/>
              </a:solidFill>
              <a:latin typeface="Cambria"/>
              <a:ea typeface="Cambria"/>
              <a:cs typeface="Cambria"/>
              <a:sym typeface="Cambria"/>
            </a:endParaRPr>
          </a:p>
          <a:p>
            <a:pPr marL="0" lvl="0" indent="0" algn="l" rtl="0">
              <a:spcBef>
                <a:spcPts val="0"/>
              </a:spcBef>
              <a:spcAft>
                <a:spcPts val="0"/>
              </a:spcAft>
              <a:buNone/>
            </a:pPr>
            <a:endParaRPr sz="2400">
              <a:solidFill>
                <a:srgbClr val="00FF00"/>
              </a:solidFill>
              <a:latin typeface="Cambria"/>
              <a:ea typeface="Cambria"/>
              <a:cs typeface="Cambria"/>
              <a:sym typeface="Cambria"/>
            </a:endParaRPr>
          </a:p>
          <a:p>
            <a:pPr marL="0" lvl="0" indent="0" algn="l" rtl="0">
              <a:spcBef>
                <a:spcPts val="0"/>
              </a:spcBef>
              <a:spcAft>
                <a:spcPts val="0"/>
              </a:spcAft>
              <a:buNone/>
            </a:pPr>
            <a:r>
              <a:rPr lang="en-GB" sz="2400">
                <a:solidFill>
                  <a:srgbClr val="FF0000"/>
                </a:solidFill>
                <a:latin typeface="Cambria"/>
                <a:ea typeface="Cambria"/>
                <a:cs typeface="Cambria"/>
                <a:sym typeface="Cambria"/>
              </a:rPr>
              <a:t>Prefetch unfriendly</a:t>
            </a:r>
            <a:r>
              <a:rPr lang="en-US" altLang="en-GB" sz="2400">
                <a:solidFill>
                  <a:srgbClr val="FF0000"/>
                </a:solidFill>
                <a:latin typeface="Cambria"/>
                <a:ea typeface="Cambria"/>
                <a:cs typeface="Cambria"/>
                <a:sym typeface="Cambria"/>
              </a:rPr>
              <a:t> app</a:t>
            </a:r>
            <a:r>
              <a:rPr lang="en-US" altLang="en-US" sz="2400">
                <a:solidFill>
                  <a:srgbClr val="FF0000"/>
                </a:solidFill>
                <a:latin typeface="Cambria"/>
                <a:ea typeface="Cambria"/>
                <a:cs typeface="Cambria"/>
                <a:sym typeface="Cambria"/>
              </a:rPr>
              <a:t>lication</a:t>
            </a:r>
            <a:endParaRPr lang="en-US" altLang="en-US" sz="2400">
              <a:solidFill>
                <a:srgbClr val="FF0000"/>
              </a:solidFill>
              <a:latin typeface="Cambria"/>
              <a:ea typeface="Cambria"/>
              <a:cs typeface="Cambria"/>
              <a:sym typeface="Cambria"/>
            </a:endParaRPr>
          </a:p>
        </p:txBody>
      </p:sp>
      <p:pic>
        <p:nvPicPr>
          <p:cNvPr id="10" name="Picture 9"/>
          <p:cNvPicPr>
            <a:picLocks noChangeAspect="true"/>
          </p:cNvPicPr>
          <p:nvPr/>
        </p:nvPicPr>
        <p:blipFill>
          <a:blip r:embed="rId1"/>
          <a:stretch>
            <a:fillRect/>
          </a:stretch>
        </p:blipFill>
        <p:spPr>
          <a:xfrm>
            <a:off x="5822950" y="1459230"/>
            <a:ext cx="3006090" cy="144335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27"/>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GB">
                <a:latin typeface="Arial" panose="020B0604020202020204" pitchFamily="34" charset="0"/>
                <a:cs typeface="Arial" panose="020B0604020202020204" pitchFamily="34" charset="0"/>
              </a:rPr>
              <a:t>Homogeneous </a:t>
            </a:r>
            <a:r>
              <a:rPr lang="en-US" altLang="en-GB">
                <a:latin typeface="Arial" panose="020B0604020202020204" pitchFamily="34" charset="0"/>
                <a:cs typeface="Arial" panose="020B0604020202020204" pitchFamily="34" charset="0"/>
              </a:rPr>
              <a:t>W</a:t>
            </a:r>
            <a:r>
              <a:rPr lang="en-GB">
                <a:latin typeface="Arial" panose="020B0604020202020204" pitchFamily="34" charset="0"/>
                <a:cs typeface="Arial" panose="020B0604020202020204" pitchFamily="34" charset="0"/>
              </a:rPr>
              <a:t>orkloads</a:t>
            </a:r>
            <a:endParaRPr lang="en-GB">
              <a:latin typeface="Arial" panose="020B0604020202020204" pitchFamily="34" charset="0"/>
              <a:cs typeface="Arial" panose="020B0604020202020204" pitchFamily="34" charset="0"/>
            </a:endParaRPr>
          </a:p>
        </p:txBody>
      </p:sp>
      <p:sp>
        <p:nvSpPr>
          <p:cNvPr id="248" name="Google Shape;248;p27"/>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sp>
        <p:nvSpPr>
          <p:cNvPr id="249" name="Google Shape;249;p27"/>
          <p:cNvSpPr/>
          <p:nvPr/>
        </p:nvSpPr>
        <p:spPr>
          <a:xfrm>
            <a:off x="2451735" y="4459605"/>
            <a:ext cx="904240"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sz="1600"/>
              <a:t>DRAM</a:t>
            </a:r>
            <a:endParaRPr lang="en-GB" sz="1600"/>
          </a:p>
        </p:txBody>
      </p:sp>
      <p:sp>
        <p:nvSpPr>
          <p:cNvPr id="250" name="Google Shape;250;p27"/>
          <p:cNvSpPr/>
          <p:nvPr/>
        </p:nvSpPr>
        <p:spPr>
          <a:xfrm>
            <a:off x="528320" y="1464945"/>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600"/>
              <a:t>CORE 0</a:t>
            </a:r>
            <a:endParaRPr lang="en-GB" sz="1600"/>
          </a:p>
        </p:txBody>
      </p:sp>
      <p:sp>
        <p:nvSpPr>
          <p:cNvPr id="251" name="Google Shape;251;p27"/>
          <p:cNvSpPr/>
          <p:nvPr/>
        </p:nvSpPr>
        <p:spPr>
          <a:xfrm>
            <a:off x="528320" y="2847340"/>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600"/>
              <a:t>CACHE</a:t>
            </a:r>
            <a:endParaRPr lang="en-US" altLang="en-GB" sz="1600"/>
          </a:p>
        </p:txBody>
      </p:sp>
      <p:cxnSp>
        <p:nvCxnSpPr>
          <p:cNvPr id="252" name="Google Shape;252;p27"/>
          <p:cNvCxnSpPr/>
          <p:nvPr/>
        </p:nvCxnSpPr>
        <p:spPr>
          <a:xfrm>
            <a:off x="980440" y="2051050"/>
            <a:ext cx="0" cy="796290"/>
          </a:xfrm>
          <a:prstGeom prst="straightConnector1">
            <a:avLst/>
          </a:prstGeom>
          <a:noFill/>
          <a:ln w="19050" cap="flat" cmpd="sng">
            <a:solidFill>
              <a:srgbClr val="000000"/>
            </a:solidFill>
            <a:prstDash val="solid"/>
            <a:round/>
            <a:headEnd type="triangle" w="med" len="med"/>
            <a:tailEnd type="triangle" w="med" len="med"/>
          </a:ln>
        </p:spPr>
      </p:cxnSp>
      <p:sp>
        <p:nvSpPr>
          <p:cNvPr id="253" name="Google Shape;253;p27"/>
          <p:cNvSpPr/>
          <p:nvPr/>
        </p:nvSpPr>
        <p:spPr>
          <a:xfrm>
            <a:off x="1811020" y="1464945"/>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600"/>
              <a:t>CORE 1</a:t>
            </a:r>
            <a:endParaRPr lang="en-GB" sz="1600"/>
          </a:p>
        </p:txBody>
      </p:sp>
      <p:sp>
        <p:nvSpPr>
          <p:cNvPr id="254" name="Google Shape;254;p27"/>
          <p:cNvSpPr/>
          <p:nvPr/>
        </p:nvSpPr>
        <p:spPr>
          <a:xfrm>
            <a:off x="1811020" y="2847340"/>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600"/>
              <a:t>CACHE</a:t>
            </a:r>
            <a:endParaRPr lang="en-US" altLang="en-GB" sz="1600"/>
          </a:p>
        </p:txBody>
      </p:sp>
      <p:cxnSp>
        <p:nvCxnSpPr>
          <p:cNvPr id="255" name="Google Shape;255;p27"/>
          <p:cNvCxnSpPr/>
          <p:nvPr/>
        </p:nvCxnSpPr>
        <p:spPr>
          <a:xfrm>
            <a:off x="2262505" y="2051050"/>
            <a:ext cx="0" cy="796290"/>
          </a:xfrm>
          <a:prstGeom prst="straightConnector1">
            <a:avLst/>
          </a:prstGeom>
          <a:noFill/>
          <a:ln w="19050" cap="flat" cmpd="sng">
            <a:solidFill>
              <a:srgbClr val="000000"/>
            </a:solidFill>
            <a:prstDash val="solid"/>
            <a:round/>
            <a:headEnd type="triangle" w="med" len="med"/>
            <a:tailEnd type="triangle" w="med" len="med"/>
          </a:ln>
        </p:spPr>
      </p:cxnSp>
      <p:sp>
        <p:nvSpPr>
          <p:cNvPr id="256" name="Google Shape;256;p27"/>
          <p:cNvSpPr/>
          <p:nvPr/>
        </p:nvSpPr>
        <p:spPr>
          <a:xfrm>
            <a:off x="3093085" y="1464945"/>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600"/>
              <a:t>CORE 2</a:t>
            </a:r>
            <a:endParaRPr lang="en-GB" sz="1600"/>
          </a:p>
        </p:txBody>
      </p:sp>
      <p:sp>
        <p:nvSpPr>
          <p:cNvPr id="257" name="Google Shape;257;p27"/>
          <p:cNvSpPr/>
          <p:nvPr/>
        </p:nvSpPr>
        <p:spPr>
          <a:xfrm>
            <a:off x="3093085" y="2847340"/>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600"/>
              <a:t>CACHE</a:t>
            </a:r>
            <a:endParaRPr lang="en-US" altLang="en-GB" sz="1600"/>
          </a:p>
        </p:txBody>
      </p:sp>
      <p:cxnSp>
        <p:nvCxnSpPr>
          <p:cNvPr id="258" name="Google Shape;258;p27"/>
          <p:cNvCxnSpPr/>
          <p:nvPr/>
        </p:nvCxnSpPr>
        <p:spPr>
          <a:xfrm>
            <a:off x="3544570" y="2051050"/>
            <a:ext cx="0" cy="796290"/>
          </a:xfrm>
          <a:prstGeom prst="straightConnector1">
            <a:avLst/>
          </a:prstGeom>
          <a:noFill/>
          <a:ln w="19050" cap="flat" cmpd="sng">
            <a:solidFill>
              <a:srgbClr val="000000"/>
            </a:solidFill>
            <a:prstDash val="solid"/>
            <a:round/>
            <a:headEnd type="triangle" w="med" len="med"/>
            <a:tailEnd type="triangle" w="med" len="med"/>
          </a:ln>
        </p:spPr>
      </p:cxnSp>
      <p:sp>
        <p:nvSpPr>
          <p:cNvPr id="259" name="Google Shape;259;p27"/>
          <p:cNvSpPr/>
          <p:nvPr/>
        </p:nvSpPr>
        <p:spPr>
          <a:xfrm>
            <a:off x="4695190" y="1464945"/>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600"/>
              <a:t>CORE N-1</a:t>
            </a:r>
            <a:endParaRPr lang="en-GB" sz="1600"/>
          </a:p>
        </p:txBody>
      </p:sp>
      <p:sp>
        <p:nvSpPr>
          <p:cNvPr id="260" name="Google Shape;260;p27"/>
          <p:cNvSpPr/>
          <p:nvPr/>
        </p:nvSpPr>
        <p:spPr>
          <a:xfrm>
            <a:off x="4695190" y="2847340"/>
            <a:ext cx="986155" cy="586105"/>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sz="1600"/>
              <a:t>CACHE</a:t>
            </a:r>
            <a:endParaRPr lang="en-US" sz="1600"/>
          </a:p>
        </p:txBody>
      </p:sp>
      <p:cxnSp>
        <p:nvCxnSpPr>
          <p:cNvPr id="261" name="Google Shape;261;p27"/>
          <p:cNvCxnSpPr/>
          <p:nvPr/>
        </p:nvCxnSpPr>
        <p:spPr>
          <a:xfrm>
            <a:off x="5147310" y="2051050"/>
            <a:ext cx="0" cy="796290"/>
          </a:xfrm>
          <a:prstGeom prst="straightConnector1">
            <a:avLst/>
          </a:prstGeom>
          <a:noFill/>
          <a:ln w="19050" cap="flat" cmpd="sng">
            <a:solidFill>
              <a:srgbClr val="000000"/>
            </a:solidFill>
            <a:prstDash val="solid"/>
            <a:round/>
            <a:headEnd type="triangle" w="med" len="med"/>
            <a:tailEnd type="triangle" w="med" len="med"/>
          </a:ln>
        </p:spPr>
      </p:cxnSp>
      <p:cxnSp>
        <p:nvCxnSpPr>
          <p:cNvPr id="262" name="Google Shape;262;p27"/>
          <p:cNvCxnSpPr>
            <a:stCxn id="251" idx="2"/>
            <a:endCxn id="249" idx="0"/>
          </p:cNvCxnSpPr>
          <p:nvPr/>
        </p:nvCxnSpPr>
        <p:spPr>
          <a:xfrm rot="16200000" flipH="true">
            <a:off x="1449705" y="3005455"/>
            <a:ext cx="1026160" cy="1882140"/>
          </a:xfrm>
          <a:prstGeom prst="bentConnector3">
            <a:avLst>
              <a:gd name="adj1" fmla="val 50000"/>
            </a:avLst>
          </a:prstGeom>
          <a:noFill/>
          <a:ln w="19050" cap="flat" cmpd="sng">
            <a:solidFill>
              <a:srgbClr val="000000"/>
            </a:solidFill>
            <a:prstDash val="solid"/>
            <a:round/>
            <a:headEnd type="triangle" w="med" len="med"/>
            <a:tailEnd type="none" w="med" len="med"/>
          </a:ln>
        </p:spPr>
      </p:cxnSp>
      <p:cxnSp>
        <p:nvCxnSpPr>
          <p:cNvPr id="263" name="Google Shape;263;p27"/>
          <p:cNvCxnSpPr>
            <a:stCxn id="254" idx="2"/>
            <a:endCxn id="249" idx="0"/>
          </p:cNvCxnSpPr>
          <p:nvPr/>
        </p:nvCxnSpPr>
        <p:spPr>
          <a:xfrm rot="16200000" flipH="true">
            <a:off x="2091055" y="3646170"/>
            <a:ext cx="1026160" cy="600075"/>
          </a:xfrm>
          <a:prstGeom prst="bentConnector3">
            <a:avLst>
              <a:gd name="adj1" fmla="val 50000"/>
            </a:avLst>
          </a:prstGeom>
          <a:noFill/>
          <a:ln w="19050" cap="flat" cmpd="sng">
            <a:solidFill>
              <a:srgbClr val="000000"/>
            </a:solidFill>
            <a:prstDash val="solid"/>
            <a:round/>
            <a:headEnd type="triangle" w="med" len="med"/>
            <a:tailEnd type="none" w="med" len="med"/>
          </a:ln>
        </p:spPr>
      </p:cxnSp>
      <p:cxnSp>
        <p:nvCxnSpPr>
          <p:cNvPr id="264" name="Google Shape;264;p27"/>
          <p:cNvCxnSpPr>
            <a:stCxn id="257" idx="2"/>
            <a:endCxn id="249" idx="0"/>
          </p:cNvCxnSpPr>
          <p:nvPr/>
        </p:nvCxnSpPr>
        <p:spPr>
          <a:xfrm rot="5400000">
            <a:off x="2731770" y="3606165"/>
            <a:ext cx="1026160" cy="681990"/>
          </a:xfrm>
          <a:prstGeom prst="bentConnector3">
            <a:avLst>
              <a:gd name="adj1" fmla="val 50000"/>
            </a:avLst>
          </a:prstGeom>
          <a:noFill/>
          <a:ln w="19050" cap="flat" cmpd="sng">
            <a:solidFill>
              <a:srgbClr val="000000"/>
            </a:solidFill>
            <a:prstDash val="solid"/>
            <a:round/>
            <a:headEnd type="triangle" w="med" len="med"/>
            <a:tailEnd type="none" w="med" len="med"/>
          </a:ln>
        </p:spPr>
      </p:cxnSp>
      <p:cxnSp>
        <p:nvCxnSpPr>
          <p:cNvPr id="265" name="Google Shape;265;p27"/>
          <p:cNvCxnSpPr>
            <a:stCxn id="260" idx="2"/>
            <a:endCxn id="249" idx="0"/>
          </p:cNvCxnSpPr>
          <p:nvPr/>
        </p:nvCxnSpPr>
        <p:spPr>
          <a:xfrm rot="5400000">
            <a:off x="3533140" y="2804795"/>
            <a:ext cx="1026160" cy="2284730"/>
          </a:xfrm>
          <a:prstGeom prst="bentConnector3">
            <a:avLst>
              <a:gd name="adj1" fmla="val 50000"/>
            </a:avLst>
          </a:prstGeom>
          <a:noFill/>
          <a:ln w="19050" cap="flat" cmpd="sng">
            <a:solidFill>
              <a:srgbClr val="000000"/>
            </a:solidFill>
            <a:prstDash val="solid"/>
            <a:round/>
            <a:headEnd type="triangle" w="med" len="med"/>
            <a:tailEnd type="triangle" w="med" len="med"/>
          </a:ln>
        </p:spPr>
      </p:cxnSp>
      <p:sp>
        <p:nvSpPr>
          <p:cNvPr id="266" name="Google Shape;266;p27"/>
          <p:cNvSpPr txBox="true"/>
          <p:nvPr/>
        </p:nvSpPr>
        <p:spPr>
          <a:xfrm>
            <a:off x="4220210" y="2990215"/>
            <a:ext cx="461645" cy="36576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200"/>
              <a:t>...</a:t>
            </a:r>
            <a:endParaRPr lang="en-GB" sz="1200"/>
          </a:p>
        </p:txBody>
      </p:sp>
      <p:sp>
        <p:nvSpPr>
          <p:cNvPr id="267" name="Google Shape;267;p27"/>
          <p:cNvSpPr txBox="true"/>
          <p:nvPr/>
        </p:nvSpPr>
        <p:spPr>
          <a:xfrm>
            <a:off x="4220210" y="1684655"/>
            <a:ext cx="461645" cy="36576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200"/>
              <a:t>...</a:t>
            </a:r>
            <a:endParaRPr lang="en-GB" sz="1200"/>
          </a:p>
        </p:txBody>
      </p:sp>
      <p:sp>
        <p:nvSpPr>
          <p:cNvPr id="268" name="Google Shape;268;p27"/>
          <p:cNvSpPr txBox="true"/>
          <p:nvPr/>
        </p:nvSpPr>
        <p:spPr>
          <a:xfrm>
            <a:off x="442595" y="1207135"/>
            <a:ext cx="1165225" cy="1226185"/>
          </a:xfrm>
          <a:prstGeom prst="rect">
            <a:avLst/>
          </a:prstGeom>
          <a:noFill/>
          <a:ln w="12700" cap="flat" cmpd="sng">
            <a:solidFill>
              <a:srgbClr val="FF00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200">
              <a:solidFill>
                <a:srgbClr val="FF0000"/>
              </a:solidFill>
              <a:latin typeface="Cambria"/>
              <a:ea typeface="Cambria"/>
              <a:cs typeface="Cambria"/>
              <a:sym typeface="Cambria"/>
            </a:endParaRPr>
          </a:p>
        </p:txBody>
      </p:sp>
      <p:sp>
        <p:nvSpPr>
          <p:cNvPr id="269" name="Google Shape;269;p27"/>
          <p:cNvSpPr txBox="true"/>
          <p:nvPr/>
        </p:nvSpPr>
        <p:spPr>
          <a:xfrm>
            <a:off x="3006725" y="1207135"/>
            <a:ext cx="1165225" cy="1256030"/>
          </a:xfrm>
          <a:prstGeom prst="rect">
            <a:avLst/>
          </a:prstGeom>
          <a:noFill/>
          <a:ln w="12700" cap="flat" cmpd="sng">
            <a:solidFill>
              <a:srgbClr val="FF00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200">
              <a:solidFill>
                <a:srgbClr val="FF0000"/>
              </a:solidFill>
              <a:latin typeface="Cambria"/>
              <a:ea typeface="Cambria"/>
              <a:cs typeface="Cambria"/>
              <a:sym typeface="Cambria"/>
            </a:endParaRPr>
          </a:p>
        </p:txBody>
      </p:sp>
      <p:sp>
        <p:nvSpPr>
          <p:cNvPr id="270" name="Google Shape;270;p27"/>
          <p:cNvSpPr txBox="true"/>
          <p:nvPr/>
        </p:nvSpPr>
        <p:spPr>
          <a:xfrm>
            <a:off x="1724660" y="1207135"/>
            <a:ext cx="1165225" cy="1245870"/>
          </a:xfrm>
          <a:prstGeom prst="rect">
            <a:avLst/>
          </a:prstGeom>
          <a:noFill/>
          <a:ln w="12700" cap="flat" cmpd="sng">
            <a:solidFill>
              <a:srgbClr val="FF00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200">
              <a:solidFill>
                <a:srgbClr val="FF0000"/>
              </a:solidFill>
              <a:latin typeface="Cambria"/>
              <a:ea typeface="Cambria"/>
              <a:cs typeface="Cambria"/>
              <a:sym typeface="Cambria"/>
            </a:endParaRPr>
          </a:p>
        </p:txBody>
      </p:sp>
      <p:sp>
        <p:nvSpPr>
          <p:cNvPr id="271" name="Google Shape;271;p27"/>
          <p:cNvSpPr txBox="true"/>
          <p:nvPr/>
        </p:nvSpPr>
        <p:spPr>
          <a:xfrm>
            <a:off x="4609465" y="1207135"/>
            <a:ext cx="1165225" cy="1245870"/>
          </a:xfrm>
          <a:prstGeom prst="rect">
            <a:avLst/>
          </a:prstGeom>
          <a:noFill/>
          <a:ln w="12700" cap="flat" cmpd="sng">
            <a:solidFill>
              <a:srgbClr val="FF0000"/>
            </a:solidFill>
            <a:prstDash val="solid"/>
            <a:round/>
            <a:headEnd type="none" w="sm" len="sm"/>
            <a:tailEnd type="none" w="sm" len="sm"/>
          </a:ln>
        </p:spPr>
        <p:txBody>
          <a:bodyPr spcFirstLastPara="1" wrap="square" lIns="91425" tIns="91425" rIns="91425" bIns="91425" anchor="t" anchorCtr="false">
            <a:noAutofit/>
          </a:bodyPr>
          <a:lstStyle/>
          <a:p>
            <a:pPr marL="0" lvl="0" indent="0" algn="l" rtl="0">
              <a:spcBef>
                <a:spcPts val="0"/>
              </a:spcBef>
              <a:spcAft>
                <a:spcPts val="0"/>
              </a:spcAft>
              <a:buNone/>
            </a:pPr>
            <a:endParaRPr sz="1200">
              <a:solidFill>
                <a:srgbClr val="FF0000"/>
              </a:solidFill>
              <a:latin typeface="Cambria"/>
              <a:ea typeface="Cambria"/>
              <a:cs typeface="Cambria"/>
              <a:sym typeface="Cambria"/>
            </a:endParaRPr>
          </a:p>
        </p:txBody>
      </p:sp>
      <p:sp>
        <p:nvSpPr>
          <p:cNvPr id="1" name="Text Box 0"/>
          <p:cNvSpPr txBox="true"/>
          <p:nvPr/>
        </p:nvSpPr>
        <p:spPr>
          <a:xfrm>
            <a:off x="6117336" y="2898648"/>
            <a:ext cx="2901950" cy="1938020"/>
          </a:xfrm>
          <a:prstGeom prst="rect">
            <a:avLst/>
          </a:prstGeom>
          <a:noFill/>
        </p:spPr>
        <p:txBody>
          <a:bodyPr wrap="square" rtlCol="0" anchor="t">
            <a:spAutoFit/>
          </a:bodyPr>
          <a:p>
            <a:pPr marL="0" lvl="0" indent="0" algn="l" rtl="0">
              <a:spcBef>
                <a:spcPts val="0"/>
              </a:spcBef>
              <a:spcAft>
                <a:spcPts val="0"/>
              </a:spcAft>
              <a:buNone/>
            </a:pPr>
            <a:r>
              <a:rPr lang="en-GB" sz="2400">
                <a:solidFill>
                  <a:srgbClr val="00FF00"/>
                </a:solidFill>
                <a:latin typeface="Cambria"/>
                <a:ea typeface="Cambria"/>
                <a:cs typeface="Cambria"/>
                <a:sym typeface="Cambria"/>
              </a:rPr>
              <a:t>Prefetch friendly</a:t>
            </a:r>
            <a:r>
              <a:rPr lang="en-US" altLang="en-GB" sz="2400">
                <a:solidFill>
                  <a:srgbClr val="00FF00"/>
                </a:solidFill>
                <a:latin typeface="Cambria"/>
                <a:ea typeface="Cambria"/>
                <a:cs typeface="Cambria"/>
                <a:sym typeface="Cambria"/>
              </a:rPr>
              <a:t> app</a:t>
            </a:r>
            <a:r>
              <a:rPr lang="en-US" altLang="en-US" sz="2400">
                <a:solidFill>
                  <a:srgbClr val="00FF00"/>
                </a:solidFill>
                <a:latin typeface="Cambria"/>
                <a:ea typeface="Cambria"/>
                <a:cs typeface="Cambria"/>
                <a:sym typeface="Cambria"/>
              </a:rPr>
              <a:t>lication</a:t>
            </a:r>
            <a:endParaRPr lang="en-US" altLang="en-US" sz="2400">
              <a:solidFill>
                <a:srgbClr val="00FF00"/>
              </a:solidFill>
              <a:latin typeface="Cambria"/>
              <a:ea typeface="Cambria"/>
              <a:cs typeface="Cambria"/>
              <a:sym typeface="Cambria"/>
            </a:endParaRPr>
          </a:p>
          <a:p>
            <a:pPr marL="0" lvl="0" indent="0" algn="l" rtl="0">
              <a:spcBef>
                <a:spcPts val="0"/>
              </a:spcBef>
              <a:spcAft>
                <a:spcPts val="0"/>
              </a:spcAft>
              <a:buNone/>
            </a:pPr>
            <a:endParaRPr sz="2400">
              <a:solidFill>
                <a:srgbClr val="00FF00"/>
              </a:solidFill>
              <a:latin typeface="Cambria"/>
              <a:ea typeface="Cambria"/>
              <a:cs typeface="Cambria"/>
              <a:sym typeface="Cambria"/>
            </a:endParaRPr>
          </a:p>
          <a:p>
            <a:pPr marL="0" lvl="0" indent="0" algn="l" rtl="0">
              <a:spcBef>
                <a:spcPts val="0"/>
              </a:spcBef>
              <a:spcAft>
                <a:spcPts val="0"/>
              </a:spcAft>
              <a:buNone/>
            </a:pPr>
            <a:r>
              <a:rPr lang="en-GB" sz="2400">
                <a:solidFill>
                  <a:srgbClr val="FF0000"/>
                </a:solidFill>
                <a:latin typeface="Cambria"/>
                <a:ea typeface="Cambria"/>
                <a:cs typeface="Cambria"/>
                <a:sym typeface="Cambria"/>
              </a:rPr>
              <a:t>Prefetch unfriendly</a:t>
            </a:r>
            <a:r>
              <a:rPr lang="en-US" altLang="en-GB" sz="2400">
                <a:solidFill>
                  <a:srgbClr val="FF0000"/>
                </a:solidFill>
                <a:latin typeface="Cambria"/>
                <a:ea typeface="Cambria"/>
                <a:cs typeface="Cambria"/>
                <a:sym typeface="Cambria"/>
              </a:rPr>
              <a:t> app</a:t>
            </a:r>
            <a:r>
              <a:rPr lang="en-US" altLang="en-US" sz="2400">
                <a:solidFill>
                  <a:srgbClr val="FF0000"/>
                </a:solidFill>
                <a:latin typeface="Cambria"/>
                <a:ea typeface="Cambria"/>
                <a:cs typeface="Cambria"/>
                <a:sym typeface="Cambria"/>
              </a:rPr>
              <a:t>lication</a:t>
            </a:r>
            <a:endParaRPr lang="en-US" altLang="en-US" sz="2400">
              <a:solidFill>
                <a:srgbClr val="FF0000"/>
              </a:solidFill>
              <a:latin typeface="Cambria"/>
              <a:ea typeface="Cambria"/>
              <a:cs typeface="Cambria"/>
              <a:sym typeface="Cambria"/>
            </a:endParaRPr>
          </a:p>
        </p:txBody>
      </p:sp>
      <p:pic>
        <p:nvPicPr>
          <p:cNvPr id="10" name="Picture 9"/>
          <p:cNvPicPr>
            <a:picLocks noChangeAspect="true"/>
          </p:cNvPicPr>
          <p:nvPr/>
        </p:nvPicPr>
        <p:blipFill>
          <a:blip r:embed="rId1"/>
          <a:stretch>
            <a:fillRect/>
          </a:stretch>
        </p:blipFill>
        <p:spPr>
          <a:xfrm>
            <a:off x="5824728" y="1463040"/>
            <a:ext cx="3006090" cy="144335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69" name="Shape 369"/>
        <p:cNvGrpSpPr/>
        <p:nvPr/>
      </p:nvGrpSpPr>
      <p:grpSpPr>
        <a:xfrm>
          <a:off x="0" y="0"/>
          <a:ext cx="0" cy="0"/>
          <a:chOff x="0" y="0"/>
          <a:chExt cx="0" cy="0"/>
        </a:xfrm>
      </p:grpSpPr>
      <p:sp>
        <p:nvSpPr>
          <p:cNvPr id="370" name="Google Shape;370;p37"/>
          <p:cNvSpPr txBox="true"/>
          <p:nvPr>
            <p:ph type="title"/>
          </p:nvPr>
        </p:nvSpPr>
        <p:spPr>
          <a:xfrm>
            <a:off x="310896" y="43891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latin typeface="+mj-lt"/>
                <a:cs typeface="+mj-lt"/>
              </a:rPr>
              <a:t>Clustering </a:t>
            </a:r>
            <a:r>
              <a:rPr lang="en-US" altLang="en-US">
                <a:latin typeface="+mj-lt"/>
                <a:cs typeface="+mj-lt"/>
              </a:rPr>
              <a:t>o</a:t>
            </a:r>
            <a:r>
              <a:rPr lang="en-US">
                <a:latin typeface="+mj-lt"/>
                <a:cs typeface="+mj-lt"/>
              </a:rPr>
              <a:t>n </a:t>
            </a:r>
            <a:r>
              <a:rPr lang="en-US" altLang="en-US">
                <a:latin typeface="+mj-lt"/>
                <a:cs typeface="+mj-lt"/>
              </a:rPr>
              <a:t>H</a:t>
            </a:r>
            <a:r>
              <a:rPr lang="en-US">
                <a:latin typeface="+mj-lt"/>
                <a:cs typeface="+mj-lt"/>
              </a:rPr>
              <a:t>omogeneous </a:t>
            </a:r>
            <a:r>
              <a:rPr lang="en-US" altLang="en-US">
                <a:latin typeface="+mj-lt"/>
                <a:cs typeface="+mj-lt"/>
              </a:rPr>
              <a:t>W</a:t>
            </a:r>
            <a:r>
              <a:rPr lang="en-US">
                <a:latin typeface="+mj-lt"/>
                <a:cs typeface="+mj-lt"/>
              </a:rPr>
              <a:t>orkloads</a:t>
            </a:r>
            <a:endParaRPr lang="en-US">
              <a:latin typeface="+mj-lt"/>
              <a:cs typeface="+mj-lt"/>
            </a:endParaRPr>
          </a:p>
        </p:txBody>
      </p:sp>
      <p:sp>
        <p:nvSpPr>
          <p:cNvPr id="371" name="Google Shape;371;p37"/>
          <p:cNvSpPr txBox="true"/>
          <p:nvPr>
            <p:ph type="sldNum" idx="12"/>
          </p:nvPr>
        </p:nvSpPr>
        <p:spPr>
          <a:xfrm>
            <a:off x="8497018" y="4678605"/>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latin typeface="+mj-lt"/>
                <a:cs typeface="+mj-lt"/>
              </a:rPr>
            </a:fld>
            <a:endParaRPr lang="en-GB">
              <a:latin typeface="+mj-lt"/>
              <a:cs typeface="+mj-lt"/>
            </a:endParaRPr>
          </a:p>
        </p:txBody>
      </p:sp>
      <p:grpSp>
        <p:nvGrpSpPr>
          <p:cNvPr id="7" name="Group 6"/>
          <p:cNvGrpSpPr/>
          <p:nvPr/>
        </p:nvGrpSpPr>
        <p:grpSpPr>
          <a:xfrm>
            <a:off x="322580" y="1651000"/>
            <a:ext cx="4488815" cy="983615"/>
            <a:chOff x="508" y="1830"/>
            <a:chExt cx="7069" cy="1549"/>
          </a:xfrm>
        </p:grpSpPr>
        <p:sp>
          <p:nvSpPr>
            <p:cNvPr id="400" name="Google Shape;400;p37"/>
            <p:cNvSpPr/>
            <p:nvPr/>
          </p:nvSpPr>
          <p:spPr>
            <a:xfrm>
              <a:off x="1522" y="236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401" name="Google Shape;401;p37"/>
            <p:cNvCxnSpPr/>
            <p:nvPr/>
          </p:nvCxnSpPr>
          <p:spPr>
            <a:xfrm>
              <a:off x="218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2" name="Google Shape;402;p37"/>
            <p:cNvCxnSpPr/>
            <p:nvPr/>
          </p:nvCxnSpPr>
          <p:spPr>
            <a:xfrm>
              <a:off x="148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3" name="Google Shape;403;p37"/>
            <p:cNvCxnSpPr/>
            <p:nvPr/>
          </p:nvCxnSpPr>
          <p:spPr>
            <a:xfrm>
              <a:off x="290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4" name="Google Shape;404;p37"/>
            <p:cNvCxnSpPr/>
            <p:nvPr/>
          </p:nvCxnSpPr>
          <p:spPr>
            <a:xfrm>
              <a:off x="220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5" name="Google Shape;405;p37"/>
            <p:cNvCxnSpPr/>
            <p:nvPr/>
          </p:nvCxnSpPr>
          <p:spPr>
            <a:xfrm>
              <a:off x="362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6" name="Google Shape;406;p37"/>
            <p:cNvCxnSpPr/>
            <p:nvPr/>
          </p:nvCxnSpPr>
          <p:spPr>
            <a:xfrm>
              <a:off x="292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7" name="Google Shape;407;p37"/>
            <p:cNvCxnSpPr/>
            <p:nvPr/>
          </p:nvCxnSpPr>
          <p:spPr>
            <a:xfrm>
              <a:off x="434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8" name="Google Shape;408;p37"/>
            <p:cNvCxnSpPr/>
            <p:nvPr/>
          </p:nvCxnSpPr>
          <p:spPr>
            <a:xfrm>
              <a:off x="3648" y="2361"/>
              <a:ext cx="0" cy="1018"/>
            </a:xfrm>
            <a:prstGeom prst="straightConnector1">
              <a:avLst/>
            </a:prstGeom>
            <a:noFill/>
            <a:ln w="38100" cap="flat" cmpd="sng">
              <a:solidFill>
                <a:schemeClr val="dk2"/>
              </a:solidFill>
              <a:prstDash val="solid"/>
              <a:round/>
              <a:headEnd type="none" w="med" len="med"/>
              <a:tailEnd type="none" w="med" len="med"/>
            </a:ln>
          </p:spPr>
        </p:cxnSp>
        <p:sp>
          <p:nvSpPr>
            <p:cNvPr id="409" name="Google Shape;409;p37"/>
            <p:cNvSpPr txBox="true"/>
            <p:nvPr/>
          </p:nvSpPr>
          <p:spPr>
            <a:xfrm>
              <a:off x="151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a:t>
              </a:r>
              <a:endParaRPr lang="en-GB" sz="1100" b="1">
                <a:latin typeface="+mj-lt"/>
                <a:cs typeface="+mj-lt"/>
              </a:endParaRPr>
            </a:p>
          </p:txBody>
        </p:sp>
        <p:sp>
          <p:nvSpPr>
            <p:cNvPr id="410" name="Google Shape;410;p37"/>
            <p:cNvSpPr txBox="true"/>
            <p:nvPr/>
          </p:nvSpPr>
          <p:spPr>
            <a:xfrm>
              <a:off x="1462" y="1830"/>
              <a:ext cx="784" cy="630"/>
            </a:xfrm>
            <a:prstGeom prst="rect">
              <a:avLst/>
            </a:prstGeom>
            <a:noFill/>
            <a:ln>
              <a:noFill/>
            </a:ln>
          </p:spPr>
          <p:txBody>
            <a:bodyPr spcFirstLastPara="1" wrap="square" lIns="91425" tIns="91425" rIns="91425" bIns="91425" anchor="t" anchorCtr="false">
              <a:spAutoFit/>
            </a:bodyPr>
            <a:lstStyle/>
            <a:p>
              <a:pPr marL="0" lvl="0" indent="0" algn="ctr" rtl="0">
                <a:spcBef>
                  <a:spcPts val="0"/>
                </a:spcBef>
                <a:spcAft>
                  <a:spcPts val="0"/>
                </a:spcAft>
                <a:buNone/>
              </a:pPr>
              <a:r>
                <a:rPr lang="en-GB">
                  <a:latin typeface="+mj-lt"/>
                  <a:cs typeface="+mj-lt"/>
                </a:rPr>
                <a:t>q</a:t>
              </a:r>
              <a:endParaRPr lang="en-GB">
                <a:latin typeface="+mj-lt"/>
                <a:cs typeface="+mj-lt"/>
              </a:endParaRPr>
            </a:p>
          </p:txBody>
        </p:sp>
        <p:cxnSp>
          <p:nvCxnSpPr>
            <p:cNvPr id="411" name="Google Shape;411;p37"/>
            <p:cNvCxnSpPr/>
            <p:nvPr/>
          </p:nvCxnSpPr>
          <p:spPr>
            <a:xfrm rot="10674179">
              <a:off x="1387" y="2205"/>
              <a:ext cx="374" cy="14"/>
            </a:xfrm>
            <a:prstGeom prst="straightConnector1">
              <a:avLst/>
            </a:prstGeom>
            <a:noFill/>
            <a:ln w="9525" cap="flat" cmpd="sng">
              <a:solidFill>
                <a:srgbClr val="000000"/>
              </a:solidFill>
              <a:prstDash val="solid"/>
              <a:round/>
              <a:headEnd type="none" w="med" len="med"/>
              <a:tailEnd type="triangle" w="med" len="med"/>
            </a:ln>
          </p:spPr>
        </p:cxnSp>
        <p:cxnSp>
          <p:nvCxnSpPr>
            <p:cNvPr id="412" name="Google Shape;412;p37"/>
            <p:cNvCxnSpPr/>
            <p:nvPr/>
          </p:nvCxnSpPr>
          <p:spPr>
            <a:xfrm rot="10618768">
              <a:off x="1946" y="2201"/>
              <a:ext cx="368" cy="22"/>
            </a:xfrm>
            <a:prstGeom prst="straightConnector1">
              <a:avLst/>
            </a:prstGeom>
            <a:noFill/>
            <a:ln w="9525" cap="flat" cmpd="sng">
              <a:solidFill>
                <a:srgbClr val="000000"/>
              </a:solidFill>
              <a:prstDash val="solid"/>
              <a:round/>
              <a:headEnd type="triangle" w="med" len="med"/>
              <a:tailEnd type="none" w="med" len="med"/>
            </a:ln>
          </p:spPr>
        </p:cxnSp>
        <p:sp>
          <p:nvSpPr>
            <p:cNvPr id="413" name="Google Shape;413;p37"/>
            <p:cNvSpPr txBox="true"/>
            <p:nvPr/>
          </p:nvSpPr>
          <p:spPr>
            <a:xfrm>
              <a:off x="223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C1</a:t>
              </a:r>
              <a:endParaRPr lang="en-GB" sz="1100" b="1">
                <a:latin typeface="+mj-lt"/>
                <a:cs typeface="+mj-lt"/>
              </a:endParaRPr>
            </a:p>
          </p:txBody>
        </p:sp>
        <p:sp>
          <p:nvSpPr>
            <p:cNvPr id="414" name="Google Shape;414;p37"/>
            <p:cNvSpPr txBox="true"/>
            <p:nvPr/>
          </p:nvSpPr>
          <p:spPr>
            <a:xfrm>
              <a:off x="295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a:t>
              </a:r>
              <a:endParaRPr lang="en-GB" sz="1100" b="1">
                <a:latin typeface="+mj-lt"/>
                <a:cs typeface="+mj-lt"/>
              </a:endParaRPr>
            </a:p>
          </p:txBody>
        </p:sp>
        <p:sp>
          <p:nvSpPr>
            <p:cNvPr id="415" name="Google Shape;415;p37"/>
            <p:cNvSpPr txBox="true"/>
            <p:nvPr/>
          </p:nvSpPr>
          <p:spPr>
            <a:xfrm>
              <a:off x="367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C3</a:t>
              </a:r>
              <a:endParaRPr lang="en-GB" sz="1100" b="1">
                <a:latin typeface="+mj-lt"/>
                <a:cs typeface="+mj-lt"/>
              </a:endParaRPr>
            </a:p>
          </p:txBody>
        </p:sp>
        <p:sp>
          <p:nvSpPr>
            <p:cNvPr id="416" name="Google Shape;416;p37"/>
            <p:cNvSpPr/>
            <p:nvPr/>
          </p:nvSpPr>
          <p:spPr>
            <a:xfrm>
              <a:off x="4402" y="236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417" name="Google Shape;417;p37"/>
            <p:cNvCxnSpPr/>
            <p:nvPr/>
          </p:nvCxnSpPr>
          <p:spPr>
            <a:xfrm>
              <a:off x="506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18" name="Google Shape;418;p37"/>
            <p:cNvCxnSpPr/>
            <p:nvPr/>
          </p:nvCxnSpPr>
          <p:spPr>
            <a:xfrm>
              <a:off x="436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19" name="Google Shape;419;p37"/>
            <p:cNvCxnSpPr/>
            <p:nvPr/>
          </p:nvCxnSpPr>
          <p:spPr>
            <a:xfrm>
              <a:off x="578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0" name="Google Shape;420;p37"/>
            <p:cNvCxnSpPr/>
            <p:nvPr/>
          </p:nvCxnSpPr>
          <p:spPr>
            <a:xfrm>
              <a:off x="508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1" name="Google Shape;421;p37"/>
            <p:cNvCxnSpPr/>
            <p:nvPr/>
          </p:nvCxnSpPr>
          <p:spPr>
            <a:xfrm>
              <a:off x="650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2" name="Google Shape;422;p37"/>
            <p:cNvCxnSpPr/>
            <p:nvPr/>
          </p:nvCxnSpPr>
          <p:spPr>
            <a:xfrm>
              <a:off x="580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3" name="Google Shape;423;p37"/>
            <p:cNvCxnSpPr/>
            <p:nvPr/>
          </p:nvCxnSpPr>
          <p:spPr>
            <a:xfrm>
              <a:off x="722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4" name="Google Shape;424;p37"/>
            <p:cNvCxnSpPr/>
            <p:nvPr/>
          </p:nvCxnSpPr>
          <p:spPr>
            <a:xfrm>
              <a:off x="6528" y="2361"/>
              <a:ext cx="0" cy="1018"/>
            </a:xfrm>
            <a:prstGeom prst="straightConnector1">
              <a:avLst/>
            </a:prstGeom>
            <a:noFill/>
            <a:ln w="38100" cap="flat" cmpd="sng">
              <a:solidFill>
                <a:schemeClr val="dk2"/>
              </a:solidFill>
              <a:prstDash val="solid"/>
              <a:round/>
              <a:headEnd type="none" w="med" len="med"/>
              <a:tailEnd type="none" w="med" len="med"/>
            </a:ln>
          </p:spPr>
        </p:cxnSp>
        <p:sp>
          <p:nvSpPr>
            <p:cNvPr id="425" name="Google Shape;425;p37"/>
            <p:cNvSpPr txBox="true"/>
            <p:nvPr/>
          </p:nvSpPr>
          <p:spPr>
            <a:xfrm>
              <a:off x="4447"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a:t>
              </a:r>
              <a:endParaRPr lang="en-GB" sz="1100" b="1">
                <a:latin typeface="+mj-lt"/>
                <a:cs typeface="+mj-lt"/>
              </a:endParaRPr>
            </a:p>
          </p:txBody>
        </p:sp>
        <p:sp>
          <p:nvSpPr>
            <p:cNvPr id="426" name="Google Shape;426;p37"/>
            <p:cNvSpPr txBox="true"/>
            <p:nvPr/>
          </p:nvSpPr>
          <p:spPr>
            <a:xfrm>
              <a:off x="520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C1</a:t>
              </a:r>
              <a:endParaRPr lang="en-GB" sz="1100" b="1">
                <a:latin typeface="+mj-lt"/>
                <a:cs typeface="+mj-lt"/>
              </a:endParaRPr>
            </a:p>
          </p:txBody>
        </p:sp>
        <p:sp>
          <p:nvSpPr>
            <p:cNvPr id="427" name="Google Shape;427;p37"/>
            <p:cNvSpPr txBox="true"/>
            <p:nvPr/>
          </p:nvSpPr>
          <p:spPr>
            <a:xfrm>
              <a:off x="583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a:t>
              </a:r>
              <a:endParaRPr lang="en-GB" sz="1100" b="1">
                <a:latin typeface="+mj-lt"/>
                <a:cs typeface="+mj-lt"/>
              </a:endParaRPr>
            </a:p>
          </p:txBody>
        </p:sp>
        <p:sp>
          <p:nvSpPr>
            <p:cNvPr id="428" name="Google Shape;428;p37"/>
            <p:cNvSpPr txBox="true"/>
            <p:nvPr/>
          </p:nvSpPr>
          <p:spPr>
            <a:xfrm>
              <a:off x="655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C3</a:t>
              </a:r>
              <a:endParaRPr lang="en-GB" sz="1100" b="1">
                <a:latin typeface="+mj-lt"/>
                <a:cs typeface="+mj-lt"/>
              </a:endParaRPr>
            </a:p>
          </p:txBody>
        </p:sp>
        <p:sp>
          <p:nvSpPr>
            <p:cNvPr id="456" name="Google Shape;456;p37"/>
            <p:cNvSpPr txBox="true"/>
            <p:nvPr/>
          </p:nvSpPr>
          <p:spPr>
            <a:xfrm>
              <a:off x="508" y="2599"/>
              <a:ext cx="1014"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a:latin typeface="+mj-lt"/>
                  <a:ea typeface="Cambria"/>
                  <a:cs typeface="+mj-lt"/>
                  <a:sym typeface="Cambria"/>
                </a:rPr>
                <a:t>CS=1</a:t>
              </a:r>
              <a:endParaRPr lang="en-GB">
                <a:latin typeface="+mj-lt"/>
                <a:ea typeface="Cambria"/>
                <a:cs typeface="+mj-lt"/>
                <a:sym typeface="Cambria"/>
              </a:endParaRPr>
            </a:p>
          </p:txBody>
        </p:sp>
      </p:grpSp>
      <p:grpSp>
        <p:nvGrpSpPr>
          <p:cNvPr id="9" name="Group 8"/>
          <p:cNvGrpSpPr/>
          <p:nvPr/>
        </p:nvGrpSpPr>
        <p:grpSpPr>
          <a:xfrm>
            <a:off x="290830" y="2902585"/>
            <a:ext cx="4444365" cy="662940"/>
            <a:chOff x="458" y="4161"/>
            <a:chExt cx="6999" cy="1044"/>
          </a:xfrm>
        </p:grpSpPr>
        <p:sp>
          <p:nvSpPr>
            <p:cNvPr id="372" name="Google Shape;372;p37"/>
            <p:cNvSpPr/>
            <p:nvPr/>
          </p:nvSpPr>
          <p:spPr>
            <a:xfrm>
              <a:off x="1522" y="416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373" name="Google Shape;373;p37"/>
            <p:cNvCxnSpPr/>
            <p:nvPr/>
          </p:nvCxnSpPr>
          <p:spPr>
            <a:xfrm>
              <a:off x="218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4" name="Google Shape;374;p37"/>
            <p:cNvCxnSpPr/>
            <p:nvPr/>
          </p:nvCxnSpPr>
          <p:spPr>
            <a:xfrm>
              <a:off x="148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5" name="Google Shape;375;p37"/>
            <p:cNvCxnSpPr/>
            <p:nvPr/>
          </p:nvCxnSpPr>
          <p:spPr>
            <a:xfrm>
              <a:off x="290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6" name="Google Shape;376;p37"/>
            <p:cNvCxnSpPr/>
            <p:nvPr/>
          </p:nvCxnSpPr>
          <p:spPr>
            <a:xfrm>
              <a:off x="220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7" name="Google Shape;377;p37"/>
            <p:cNvCxnSpPr/>
            <p:nvPr/>
          </p:nvCxnSpPr>
          <p:spPr>
            <a:xfrm>
              <a:off x="362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8" name="Google Shape;378;p37"/>
            <p:cNvCxnSpPr/>
            <p:nvPr/>
          </p:nvCxnSpPr>
          <p:spPr>
            <a:xfrm>
              <a:off x="292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9" name="Google Shape;379;p37"/>
            <p:cNvCxnSpPr/>
            <p:nvPr/>
          </p:nvCxnSpPr>
          <p:spPr>
            <a:xfrm>
              <a:off x="434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80" name="Google Shape;380;p37"/>
            <p:cNvCxnSpPr/>
            <p:nvPr/>
          </p:nvCxnSpPr>
          <p:spPr>
            <a:xfrm>
              <a:off x="3648" y="4161"/>
              <a:ext cx="0" cy="1018"/>
            </a:xfrm>
            <a:prstGeom prst="straightConnector1">
              <a:avLst/>
            </a:prstGeom>
            <a:noFill/>
            <a:ln w="38100" cap="flat" cmpd="sng">
              <a:solidFill>
                <a:schemeClr val="dk2"/>
              </a:solidFill>
              <a:prstDash val="solid"/>
              <a:round/>
              <a:headEnd type="none" w="med" len="med"/>
              <a:tailEnd type="none" w="med" len="med"/>
            </a:ln>
          </p:spPr>
        </p:cxnSp>
        <p:sp>
          <p:nvSpPr>
            <p:cNvPr id="381" name="Google Shape;381;p37"/>
            <p:cNvSpPr txBox="true"/>
            <p:nvPr/>
          </p:nvSpPr>
          <p:spPr>
            <a:xfrm>
              <a:off x="139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a:t>
              </a:r>
              <a:endParaRPr lang="en-GB" sz="1100" b="1">
                <a:latin typeface="+mj-lt"/>
                <a:cs typeface="+mj-lt"/>
              </a:endParaRPr>
            </a:p>
          </p:txBody>
        </p:sp>
        <p:sp>
          <p:nvSpPr>
            <p:cNvPr id="382" name="Google Shape;382;p37"/>
            <p:cNvSpPr txBox="true"/>
            <p:nvPr/>
          </p:nvSpPr>
          <p:spPr>
            <a:xfrm>
              <a:off x="1393" y="464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endParaRPr sz="1100" b="1">
                <a:latin typeface="+mj-lt"/>
                <a:cs typeface="+mj-lt"/>
              </a:endParaRPr>
            </a:p>
          </p:txBody>
        </p:sp>
        <p:sp>
          <p:nvSpPr>
            <p:cNvPr id="383" name="Google Shape;383;p37"/>
            <p:cNvSpPr txBox="true"/>
            <p:nvPr/>
          </p:nvSpPr>
          <p:spPr>
            <a:xfrm>
              <a:off x="211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a:t>
              </a:r>
              <a:endParaRPr lang="en-GB" sz="1100" b="1">
                <a:latin typeface="+mj-lt"/>
                <a:cs typeface="+mj-lt"/>
              </a:endParaRPr>
            </a:p>
          </p:txBody>
        </p:sp>
        <p:sp>
          <p:nvSpPr>
            <p:cNvPr id="384" name="Google Shape;384;p37"/>
            <p:cNvSpPr txBox="true"/>
            <p:nvPr/>
          </p:nvSpPr>
          <p:spPr>
            <a:xfrm>
              <a:off x="283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a:t>
              </a:r>
              <a:endParaRPr lang="en-GB" sz="1100" b="1">
                <a:latin typeface="+mj-lt"/>
                <a:cs typeface="+mj-lt"/>
              </a:endParaRPr>
            </a:p>
          </p:txBody>
        </p:sp>
        <p:sp>
          <p:nvSpPr>
            <p:cNvPr id="385" name="Google Shape;385;p37"/>
            <p:cNvSpPr txBox="true"/>
            <p:nvPr/>
          </p:nvSpPr>
          <p:spPr>
            <a:xfrm>
              <a:off x="355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a:t>
              </a:r>
              <a:endParaRPr lang="en-GB" sz="1100" b="1">
                <a:latin typeface="+mj-lt"/>
                <a:cs typeface="+mj-lt"/>
              </a:endParaRPr>
            </a:p>
          </p:txBody>
        </p:sp>
        <p:sp>
          <p:nvSpPr>
            <p:cNvPr id="386" name="Google Shape;386;p37"/>
            <p:cNvSpPr/>
            <p:nvPr/>
          </p:nvSpPr>
          <p:spPr>
            <a:xfrm>
              <a:off x="4402" y="416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387" name="Google Shape;387;p37"/>
            <p:cNvCxnSpPr/>
            <p:nvPr/>
          </p:nvCxnSpPr>
          <p:spPr>
            <a:xfrm>
              <a:off x="506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88" name="Google Shape;388;p37"/>
            <p:cNvCxnSpPr/>
            <p:nvPr/>
          </p:nvCxnSpPr>
          <p:spPr>
            <a:xfrm>
              <a:off x="436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89" name="Google Shape;389;p37"/>
            <p:cNvCxnSpPr/>
            <p:nvPr/>
          </p:nvCxnSpPr>
          <p:spPr>
            <a:xfrm>
              <a:off x="578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0" name="Google Shape;390;p37"/>
            <p:cNvCxnSpPr/>
            <p:nvPr/>
          </p:nvCxnSpPr>
          <p:spPr>
            <a:xfrm>
              <a:off x="508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1" name="Google Shape;391;p37"/>
            <p:cNvCxnSpPr/>
            <p:nvPr/>
          </p:nvCxnSpPr>
          <p:spPr>
            <a:xfrm>
              <a:off x="650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2" name="Google Shape;392;p37"/>
            <p:cNvCxnSpPr/>
            <p:nvPr/>
          </p:nvCxnSpPr>
          <p:spPr>
            <a:xfrm>
              <a:off x="580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3" name="Google Shape;393;p37"/>
            <p:cNvCxnSpPr/>
            <p:nvPr/>
          </p:nvCxnSpPr>
          <p:spPr>
            <a:xfrm>
              <a:off x="722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4" name="Google Shape;394;p37"/>
            <p:cNvCxnSpPr/>
            <p:nvPr/>
          </p:nvCxnSpPr>
          <p:spPr>
            <a:xfrm>
              <a:off x="6528" y="4161"/>
              <a:ext cx="0" cy="1018"/>
            </a:xfrm>
            <a:prstGeom prst="straightConnector1">
              <a:avLst/>
            </a:prstGeom>
            <a:noFill/>
            <a:ln w="38100" cap="flat" cmpd="sng">
              <a:solidFill>
                <a:schemeClr val="dk2"/>
              </a:solidFill>
              <a:prstDash val="solid"/>
              <a:round/>
              <a:headEnd type="none" w="med" len="med"/>
              <a:tailEnd type="none" w="med" len="med"/>
            </a:ln>
          </p:spPr>
        </p:cxnSp>
        <p:sp>
          <p:nvSpPr>
            <p:cNvPr id="395" name="Google Shape;395;p37"/>
            <p:cNvSpPr txBox="true"/>
            <p:nvPr/>
          </p:nvSpPr>
          <p:spPr>
            <a:xfrm>
              <a:off x="427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a:t>
              </a:r>
              <a:endParaRPr lang="en-GB" sz="1100" b="1">
                <a:latin typeface="+mj-lt"/>
                <a:cs typeface="+mj-lt"/>
              </a:endParaRPr>
            </a:p>
          </p:txBody>
        </p:sp>
        <p:sp>
          <p:nvSpPr>
            <p:cNvPr id="396" name="Google Shape;396;p37"/>
            <p:cNvSpPr txBox="true"/>
            <p:nvPr/>
          </p:nvSpPr>
          <p:spPr>
            <a:xfrm>
              <a:off x="4273" y="464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endParaRPr sz="1100" b="1">
                <a:latin typeface="+mj-lt"/>
                <a:cs typeface="+mj-lt"/>
              </a:endParaRPr>
            </a:p>
          </p:txBody>
        </p:sp>
        <p:sp>
          <p:nvSpPr>
            <p:cNvPr id="397" name="Google Shape;397;p37"/>
            <p:cNvSpPr txBox="true"/>
            <p:nvPr/>
          </p:nvSpPr>
          <p:spPr>
            <a:xfrm>
              <a:off x="499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a:t>
              </a:r>
              <a:endParaRPr lang="en-GB" sz="1100" b="1">
                <a:latin typeface="+mj-lt"/>
                <a:cs typeface="+mj-lt"/>
              </a:endParaRPr>
            </a:p>
          </p:txBody>
        </p:sp>
        <p:sp>
          <p:nvSpPr>
            <p:cNvPr id="398" name="Google Shape;398;p37"/>
            <p:cNvSpPr txBox="true"/>
            <p:nvPr/>
          </p:nvSpPr>
          <p:spPr>
            <a:xfrm>
              <a:off x="571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a:t>
              </a:r>
              <a:endParaRPr lang="en-GB" sz="1100" b="1">
                <a:latin typeface="+mj-lt"/>
                <a:cs typeface="+mj-lt"/>
              </a:endParaRPr>
            </a:p>
          </p:txBody>
        </p:sp>
        <p:sp>
          <p:nvSpPr>
            <p:cNvPr id="399" name="Google Shape;399;p37"/>
            <p:cNvSpPr txBox="true"/>
            <p:nvPr/>
          </p:nvSpPr>
          <p:spPr>
            <a:xfrm>
              <a:off x="643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a:t>
              </a:r>
              <a:endParaRPr lang="en-GB" sz="1100" b="1">
                <a:latin typeface="+mj-lt"/>
                <a:cs typeface="+mj-lt"/>
              </a:endParaRPr>
            </a:p>
          </p:txBody>
        </p:sp>
        <p:sp>
          <p:nvSpPr>
            <p:cNvPr id="457" name="Google Shape;457;p37"/>
            <p:cNvSpPr txBox="true"/>
            <p:nvPr/>
          </p:nvSpPr>
          <p:spPr>
            <a:xfrm>
              <a:off x="458" y="4371"/>
              <a:ext cx="1014"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a:latin typeface="+mj-lt"/>
                  <a:ea typeface="Cambria"/>
                  <a:cs typeface="+mj-lt"/>
                  <a:sym typeface="Cambria"/>
                </a:rPr>
                <a:t>CS=2</a:t>
              </a:r>
              <a:endParaRPr lang="en-GB">
                <a:latin typeface="+mj-lt"/>
                <a:ea typeface="Cambria"/>
                <a:cs typeface="+mj-lt"/>
                <a:sym typeface="Cambria"/>
              </a:endParaRPr>
            </a:p>
          </p:txBody>
        </p:sp>
      </p:grpSp>
      <p:grpSp>
        <p:nvGrpSpPr>
          <p:cNvPr id="10" name="Group 9"/>
          <p:cNvGrpSpPr/>
          <p:nvPr/>
        </p:nvGrpSpPr>
        <p:grpSpPr>
          <a:xfrm>
            <a:off x="966470" y="1232535"/>
            <a:ext cx="3621405" cy="358140"/>
            <a:chOff x="2184" y="7067"/>
            <a:chExt cx="4464" cy="564"/>
          </a:xfrm>
        </p:grpSpPr>
        <p:sp>
          <p:nvSpPr>
            <p:cNvPr id="4" name="Text Box 3"/>
            <p:cNvSpPr txBox="true"/>
            <p:nvPr/>
          </p:nvSpPr>
          <p:spPr>
            <a:xfrm>
              <a:off x="3648" y="7067"/>
              <a:ext cx="1368" cy="531"/>
            </a:xfrm>
            <a:prstGeom prst="rect">
              <a:avLst/>
            </a:prstGeom>
            <a:noFill/>
          </p:spPr>
          <p:txBody>
            <a:bodyPr wrap="square" rtlCol="0">
              <a:spAutoFit/>
            </a:bodyPr>
            <a:p>
              <a:r>
                <a:rPr lang="en-US" altLang="en-US" sz="1600">
                  <a:latin typeface="+mj-lt"/>
                  <a:cs typeface="+mj-lt"/>
                </a:rPr>
                <a:t>Time</a:t>
              </a:r>
              <a:endParaRPr lang="en-US" altLang="en-US" sz="1600">
                <a:latin typeface="+mj-lt"/>
                <a:cs typeface="+mj-lt"/>
              </a:endParaRPr>
            </a:p>
          </p:txBody>
        </p:sp>
        <p:cxnSp>
          <p:nvCxnSpPr>
            <p:cNvPr id="5" name="Straight Arrow Connector 4"/>
            <p:cNvCxnSpPr/>
            <p:nvPr/>
          </p:nvCxnSpPr>
          <p:spPr>
            <a:xfrm>
              <a:off x="2184" y="7630"/>
              <a:ext cx="446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 name="Text Box 5"/>
          <p:cNvSpPr txBox="true"/>
          <p:nvPr/>
        </p:nvSpPr>
        <p:spPr>
          <a:xfrm>
            <a:off x="5168265" y="4765675"/>
            <a:ext cx="3517900" cy="306705"/>
          </a:xfrm>
          <a:prstGeom prst="rect">
            <a:avLst/>
          </a:prstGeom>
          <a:noFill/>
        </p:spPr>
        <p:txBody>
          <a:bodyPr wrap="square" rtlCol="0">
            <a:spAutoFit/>
          </a:bodyPr>
          <a:p>
            <a:r>
              <a:rPr lang="en-US" altLang="en-US">
                <a:latin typeface="+mj-lt"/>
                <a:cs typeface="+mj-lt"/>
              </a:rPr>
              <a:t>*q --&gt; Time Quantum; CS--&gt;Cluster Size</a:t>
            </a:r>
            <a:endParaRPr lang="en-US" altLang="en-US">
              <a:latin typeface="+mj-lt"/>
              <a:cs typeface="+mj-lt"/>
            </a:endParaRPr>
          </a:p>
        </p:txBody>
      </p:sp>
      <p:grpSp>
        <p:nvGrpSpPr>
          <p:cNvPr id="28" name="Group 27"/>
          <p:cNvGrpSpPr/>
          <p:nvPr/>
        </p:nvGrpSpPr>
        <p:grpSpPr>
          <a:xfrm>
            <a:off x="5174615" y="2073275"/>
            <a:ext cx="3657600" cy="496570"/>
            <a:chOff x="8256" y="3221"/>
            <a:chExt cx="5760" cy="782"/>
          </a:xfrm>
        </p:grpSpPr>
        <p:sp>
          <p:nvSpPr>
            <p:cNvPr id="20" name="Rectangle 19"/>
            <p:cNvSpPr/>
            <p:nvPr/>
          </p:nvSpPr>
          <p:spPr>
            <a:xfrm>
              <a:off x="8256" y="3221"/>
              <a:ext cx="1440" cy="78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Pref-ON</a:t>
              </a:r>
              <a:endParaRPr lang="en-US" altLang="en-US"/>
            </a:p>
          </p:txBody>
        </p:sp>
        <p:sp>
          <p:nvSpPr>
            <p:cNvPr id="21" name="Rectangle 20"/>
            <p:cNvSpPr/>
            <p:nvPr/>
          </p:nvSpPr>
          <p:spPr>
            <a:xfrm>
              <a:off x="9696" y="3221"/>
              <a:ext cx="4320" cy="78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Pref-OFF</a:t>
              </a:r>
              <a:endParaRPr lang="en-US" altLang="en-US">
                <a:sym typeface="+mn-ea"/>
              </a:endParaRPr>
            </a:p>
          </p:txBody>
        </p:sp>
      </p:grpSp>
      <p:grpSp>
        <p:nvGrpSpPr>
          <p:cNvPr id="27" name="Group 26"/>
          <p:cNvGrpSpPr/>
          <p:nvPr/>
        </p:nvGrpSpPr>
        <p:grpSpPr>
          <a:xfrm>
            <a:off x="5168265" y="2977515"/>
            <a:ext cx="3660775" cy="496570"/>
            <a:chOff x="8256" y="4601"/>
            <a:chExt cx="5765" cy="782"/>
          </a:xfrm>
        </p:grpSpPr>
        <p:sp>
          <p:nvSpPr>
            <p:cNvPr id="22" name="Rectangle 21"/>
            <p:cNvSpPr/>
            <p:nvPr/>
          </p:nvSpPr>
          <p:spPr>
            <a:xfrm>
              <a:off x="8256" y="4601"/>
              <a:ext cx="2885" cy="78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Pref-ON</a:t>
              </a:r>
              <a:endParaRPr lang="en-US" altLang="en-US"/>
            </a:p>
          </p:txBody>
        </p:sp>
        <p:sp>
          <p:nvSpPr>
            <p:cNvPr id="23" name="Rectangle 22"/>
            <p:cNvSpPr/>
            <p:nvPr/>
          </p:nvSpPr>
          <p:spPr>
            <a:xfrm>
              <a:off x="11141" y="4601"/>
              <a:ext cx="2880" cy="78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Pref-OFF</a:t>
              </a:r>
              <a:endParaRPr lang="en-US" altLang="en-US">
                <a:sym typeface="+mn-ea"/>
              </a:endParaRPr>
            </a:p>
          </p:txBody>
        </p:sp>
      </p:grpSp>
      <p:grpSp>
        <p:nvGrpSpPr>
          <p:cNvPr id="1" name="Group 0"/>
          <p:cNvGrpSpPr/>
          <p:nvPr/>
        </p:nvGrpSpPr>
        <p:grpSpPr>
          <a:xfrm>
            <a:off x="290830" y="3804285"/>
            <a:ext cx="8535035" cy="555820"/>
            <a:chOff x="458" y="5991"/>
            <a:chExt cx="13441" cy="1018"/>
          </a:xfrm>
        </p:grpSpPr>
        <p:sp>
          <p:nvSpPr>
            <p:cNvPr id="429" name="Google Shape;429;p37"/>
            <p:cNvSpPr/>
            <p:nvPr/>
          </p:nvSpPr>
          <p:spPr>
            <a:xfrm>
              <a:off x="1522" y="5991"/>
              <a:ext cx="5727"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sp>
          <p:nvSpPr>
            <p:cNvPr id="438" name="Google Shape;438;p37"/>
            <p:cNvSpPr txBox="true"/>
            <p:nvPr/>
          </p:nvSpPr>
          <p:spPr>
            <a:xfrm>
              <a:off x="1393" y="6148"/>
              <a:ext cx="5591" cy="727"/>
            </a:xfrm>
            <a:prstGeom prst="rect">
              <a:avLst/>
            </a:prstGeom>
            <a:noFill/>
            <a:ln>
              <a:noFill/>
            </a:ln>
          </p:spPr>
          <p:txBody>
            <a:bodyPr spcFirstLastPara="1" wrap="square" lIns="91425" tIns="91425" rIns="91425" bIns="91425" anchor="t" anchorCtr="false">
              <a:spAutoFit/>
            </a:bodyPr>
            <a:lstStyle/>
            <a:p>
              <a:pPr marL="0" lvl="0" indent="0" algn="ctr" rtl="0">
                <a:spcBef>
                  <a:spcPts val="0"/>
                </a:spcBef>
                <a:spcAft>
                  <a:spcPts val="0"/>
                </a:spcAft>
                <a:buNone/>
              </a:pPr>
              <a:r>
                <a:rPr lang="en-GB" b="1">
                  <a:latin typeface="+mj-lt"/>
                  <a:cs typeface="+mj-lt"/>
                </a:rPr>
                <a:t>C0,C1</a:t>
              </a:r>
              <a:r>
                <a:rPr lang="en-US" altLang="en-GB" b="1">
                  <a:latin typeface="+mj-lt"/>
                  <a:cs typeface="+mj-lt"/>
                </a:rPr>
                <a:t>,</a:t>
              </a:r>
              <a:r>
                <a:rPr lang="en-GB" b="1">
                  <a:latin typeface="+mj-lt"/>
                  <a:cs typeface="+mj-lt"/>
                </a:rPr>
                <a:t>C2</a:t>
              </a:r>
              <a:r>
                <a:rPr lang="en-US" altLang="en-GB" b="1">
                  <a:latin typeface="+mj-lt"/>
                  <a:cs typeface="+mj-lt"/>
                </a:rPr>
                <a:t>,C3</a:t>
              </a:r>
              <a:endParaRPr lang="en-US" altLang="en-GB" b="1">
                <a:latin typeface="+mj-lt"/>
                <a:cs typeface="+mj-lt"/>
              </a:endParaRPr>
            </a:p>
          </p:txBody>
        </p:sp>
        <p:sp>
          <p:nvSpPr>
            <p:cNvPr id="458" name="Google Shape;458;p37"/>
            <p:cNvSpPr txBox="true"/>
            <p:nvPr/>
          </p:nvSpPr>
          <p:spPr>
            <a:xfrm>
              <a:off x="458" y="6201"/>
              <a:ext cx="1014" cy="72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a:latin typeface="+mj-lt"/>
                  <a:ea typeface="Cambria"/>
                  <a:cs typeface="+mj-lt"/>
                  <a:sym typeface="Cambria"/>
                </a:rPr>
                <a:t>CS=</a:t>
              </a:r>
              <a:r>
                <a:rPr lang="en-US" altLang="en-GB">
                  <a:latin typeface="+mj-lt"/>
                  <a:ea typeface="Cambria"/>
                  <a:cs typeface="+mj-lt"/>
                  <a:sym typeface="Cambria"/>
                </a:rPr>
                <a:t>4</a:t>
              </a:r>
              <a:endParaRPr lang="en-US" altLang="en-GB">
                <a:latin typeface="+mj-lt"/>
                <a:ea typeface="Cambria"/>
                <a:cs typeface="+mj-lt"/>
                <a:sym typeface="Cambria"/>
              </a:endParaRPr>
            </a:p>
          </p:txBody>
        </p:sp>
        <p:sp>
          <p:nvSpPr>
            <p:cNvPr id="24" name="Rectangle 23"/>
            <p:cNvSpPr/>
            <p:nvPr/>
          </p:nvSpPr>
          <p:spPr>
            <a:xfrm>
              <a:off x="8139" y="6109"/>
              <a:ext cx="5760" cy="78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Pref-ON</a:t>
              </a:r>
              <a:endParaRPr lang="en-US"/>
            </a:p>
          </p:txBody>
        </p:sp>
      </p:grpSp>
      <p:sp>
        <p:nvSpPr>
          <p:cNvPr id="30" name="Text Box 29"/>
          <p:cNvSpPr txBox="true"/>
          <p:nvPr/>
        </p:nvSpPr>
        <p:spPr>
          <a:xfrm>
            <a:off x="5046345" y="1409700"/>
            <a:ext cx="3844925" cy="368300"/>
          </a:xfrm>
          <a:prstGeom prst="rect">
            <a:avLst/>
          </a:prstGeom>
          <a:noFill/>
        </p:spPr>
        <p:txBody>
          <a:bodyPr wrap="square" rtlCol="0">
            <a:spAutoFit/>
          </a:bodyPr>
          <a:p>
            <a:pPr algn="ctr"/>
            <a:r>
              <a:rPr lang="en-US" altLang="en-US" sz="1800"/>
              <a:t>Application execution time</a:t>
            </a:r>
            <a:endParaRPr lang="en-US"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369" name="Shape 369"/>
        <p:cNvGrpSpPr/>
        <p:nvPr/>
      </p:nvGrpSpPr>
      <p:grpSpPr>
        <a:xfrm>
          <a:off x="0" y="0"/>
          <a:ext cx="0" cy="0"/>
          <a:chOff x="0" y="0"/>
          <a:chExt cx="0" cy="0"/>
        </a:xfrm>
      </p:grpSpPr>
      <p:sp>
        <p:nvSpPr>
          <p:cNvPr id="370" name="Google Shape;370;p37"/>
          <p:cNvSpPr txBox="true"/>
          <p:nvPr>
            <p:ph type="title"/>
          </p:nvPr>
        </p:nvSpPr>
        <p:spPr>
          <a:xfrm>
            <a:off x="310896" y="43891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latin typeface="+mj-lt"/>
                <a:cs typeface="+mj-lt"/>
              </a:rPr>
              <a:t>Clustering </a:t>
            </a:r>
            <a:r>
              <a:rPr lang="en-US" altLang="en-US">
                <a:latin typeface="+mj-lt"/>
                <a:cs typeface="+mj-lt"/>
              </a:rPr>
              <a:t>o</a:t>
            </a:r>
            <a:r>
              <a:rPr lang="en-US">
                <a:latin typeface="+mj-lt"/>
                <a:cs typeface="+mj-lt"/>
              </a:rPr>
              <a:t>n </a:t>
            </a:r>
            <a:r>
              <a:rPr lang="en-US" altLang="en-US">
                <a:latin typeface="+mj-lt"/>
                <a:cs typeface="+mj-lt"/>
              </a:rPr>
              <a:t>H</a:t>
            </a:r>
            <a:r>
              <a:rPr lang="en-US">
                <a:latin typeface="+mj-lt"/>
                <a:cs typeface="+mj-lt"/>
              </a:rPr>
              <a:t>omogeneous </a:t>
            </a:r>
            <a:r>
              <a:rPr lang="en-US" altLang="en-US">
                <a:latin typeface="+mj-lt"/>
                <a:cs typeface="+mj-lt"/>
              </a:rPr>
              <a:t>W</a:t>
            </a:r>
            <a:r>
              <a:rPr lang="en-US">
                <a:latin typeface="+mj-lt"/>
                <a:cs typeface="+mj-lt"/>
              </a:rPr>
              <a:t>orkloads</a:t>
            </a:r>
            <a:endParaRPr lang="en-US">
              <a:latin typeface="+mj-lt"/>
              <a:cs typeface="+mj-lt"/>
            </a:endParaRPr>
          </a:p>
        </p:txBody>
      </p:sp>
      <p:sp>
        <p:nvSpPr>
          <p:cNvPr id="371" name="Google Shape;371;p37"/>
          <p:cNvSpPr txBox="true"/>
          <p:nvPr>
            <p:ph type="sldNum" idx="12"/>
          </p:nvPr>
        </p:nvSpPr>
        <p:spPr>
          <a:xfrm>
            <a:off x="8497018" y="4678605"/>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latin typeface="+mj-lt"/>
                <a:cs typeface="+mj-lt"/>
              </a:rPr>
            </a:fld>
            <a:endParaRPr lang="en-GB">
              <a:latin typeface="+mj-lt"/>
              <a:cs typeface="+mj-lt"/>
            </a:endParaRPr>
          </a:p>
        </p:txBody>
      </p:sp>
      <p:grpSp>
        <p:nvGrpSpPr>
          <p:cNvPr id="7" name="Group 6"/>
          <p:cNvGrpSpPr/>
          <p:nvPr/>
        </p:nvGrpSpPr>
        <p:grpSpPr>
          <a:xfrm>
            <a:off x="322580" y="1651000"/>
            <a:ext cx="4488815" cy="983615"/>
            <a:chOff x="508" y="1830"/>
            <a:chExt cx="7069" cy="1549"/>
          </a:xfrm>
        </p:grpSpPr>
        <p:sp>
          <p:nvSpPr>
            <p:cNvPr id="400" name="Google Shape;400;p37"/>
            <p:cNvSpPr/>
            <p:nvPr/>
          </p:nvSpPr>
          <p:spPr>
            <a:xfrm>
              <a:off x="1522" y="236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401" name="Google Shape;401;p37"/>
            <p:cNvCxnSpPr/>
            <p:nvPr/>
          </p:nvCxnSpPr>
          <p:spPr>
            <a:xfrm>
              <a:off x="218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2" name="Google Shape;402;p37"/>
            <p:cNvCxnSpPr/>
            <p:nvPr/>
          </p:nvCxnSpPr>
          <p:spPr>
            <a:xfrm>
              <a:off x="148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3" name="Google Shape;403;p37"/>
            <p:cNvCxnSpPr/>
            <p:nvPr/>
          </p:nvCxnSpPr>
          <p:spPr>
            <a:xfrm>
              <a:off x="290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4" name="Google Shape;404;p37"/>
            <p:cNvCxnSpPr/>
            <p:nvPr/>
          </p:nvCxnSpPr>
          <p:spPr>
            <a:xfrm>
              <a:off x="220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5" name="Google Shape;405;p37"/>
            <p:cNvCxnSpPr/>
            <p:nvPr/>
          </p:nvCxnSpPr>
          <p:spPr>
            <a:xfrm>
              <a:off x="362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6" name="Google Shape;406;p37"/>
            <p:cNvCxnSpPr/>
            <p:nvPr/>
          </p:nvCxnSpPr>
          <p:spPr>
            <a:xfrm>
              <a:off x="292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7" name="Google Shape;407;p37"/>
            <p:cNvCxnSpPr/>
            <p:nvPr/>
          </p:nvCxnSpPr>
          <p:spPr>
            <a:xfrm>
              <a:off x="434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08" name="Google Shape;408;p37"/>
            <p:cNvCxnSpPr/>
            <p:nvPr/>
          </p:nvCxnSpPr>
          <p:spPr>
            <a:xfrm>
              <a:off x="3648" y="2361"/>
              <a:ext cx="0" cy="1018"/>
            </a:xfrm>
            <a:prstGeom prst="straightConnector1">
              <a:avLst/>
            </a:prstGeom>
            <a:noFill/>
            <a:ln w="38100" cap="flat" cmpd="sng">
              <a:solidFill>
                <a:schemeClr val="dk2"/>
              </a:solidFill>
              <a:prstDash val="solid"/>
              <a:round/>
              <a:headEnd type="none" w="med" len="med"/>
              <a:tailEnd type="none" w="med" len="med"/>
            </a:ln>
          </p:spPr>
        </p:cxnSp>
        <p:sp>
          <p:nvSpPr>
            <p:cNvPr id="409" name="Google Shape;409;p37"/>
            <p:cNvSpPr txBox="true"/>
            <p:nvPr/>
          </p:nvSpPr>
          <p:spPr>
            <a:xfrm>
              <a:off x="151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a:t>
              </a:r>
              <a:endParaRPr lang="en-GB" sz="1100" b="1">
                <a:latin typeface="+mj-lt"/>
                <a:cs typeface="+mj-lt"/>
              </a:endParaRPr>
            </a:p>
          </p:txBody>
        </p:sp>
        <p:sp>
          <p:nvSpPr>
            <p:cNvPr id="410" name="Google Shape;410;p37"/>
            <p:cNvSpPr txBox="true"/>
            <p:nvPr/>
          </p:nvSpPr>
          <p:spPr>
            <a:xfrm>
              <a:off x="1462" y="1830"/>
              <a:ext cx="784" cy="630"/>
            </a:xfrm>
            <a:prstGeom prst="rect">
              <a:avLst/>
            </a:prstGeom>
            <a:noFill/>
            <a:ln>
              <a:noFill/>
            </a:ln>
          </p:spPr>
          <p:txBody>
            <a:bodyPr spcFirstLastPara="1" wrap="square" lIns="91425" tIns="91425" rIns="91425" bIns="91425" anchor="t" anchorCtr="false">
              <a:spAutoFit/>
            </a:bodyPr>
            <a:lstStyle/>
            <a:p>
              <a:pPr marL="0" lvl="0" indent="0" algn="ctr" rtl="0">
                <a:spcBef>
                  <a:spcPts val="0"/>
                </a:spcBef>
                <a:spcAft>
                  <a:spcPts val="0"/>
                </a:spcAft>
                <a:buNone/>
              </a:pPr>
              <a:r>
                <a:rPr lang="en-GB">
                  <a:latin typeface="+mj-lt"/>
                  <a:cs typeface="+mj-lt"/>
                </a:rPr>
                <a:t>q</a:t>
              </a:r>
              <a:endParaRPr lang="en-GB">
                <a:latin typeface="+mj-lt"/>
                <a:cs typeface="+mj-lt"/>
              </a:endParaRPr>
            </a:p>
          </p:txBody>
        </p:sp>
        <p:cxnSp>
          <p:nvCxnSpPr>
            <p:cNvPr id="411" name="Google Shape;411;p37"/>
            <p:cNvCxnSpPr/>
            <p:nvPr/>
          </p:nvCxnSpPr>
          <p:spPr>
            <a:xfrm rot="10674179">
              <a:off x="1387" y="2205"/>
              <a:ext cx="374" cy="14"/>
            </a:xfrm>
            <a:prstGeom prst="straightConnector1">
              <a:avLst/>
            </a:prstGeom>
            <a:noFill/>
            <a:ln w="9525" cap="flat" cmpd="sng">
              <a:solidFill>
                <a:srgbClr val="000000"/>
              </a:solidFill>
              <a:prstDash val="solid"/>
              <a:round/>
              <a:headEnd type="none" w="med" len="med"/>
              <a:tailEnd type="triangle" w="med" len="med"/>
            </a:ln>
          </p:spPr>
        </p:cxnSp>
        <p:cxnSp>
          <p:nvCxnSpPr>
            <p:cNvPr id="412" name="Google Shape;412;p37"/>
            <p:cNvCxnSpPr/>
            <p:nvPr/>
          </p:nvCxnSpPr>
          <p:spPr>
            <a:xfrm rot="10618768">
              <a:off x="1946" y="2201"/>
              <a:ext cx="368" cy="22"/>
            </a:xfrm>
            <a:prstGeom prst="straightConnector1">
              <a:avLst/>
            </a:prstGeom>
            <a:noFill/>
            <a:ln w="9525" cap="flat" cmpd="sng">
              <a:solidFill>
                <a:srgbClr val="000000"/>
              </a:solidFill>
              <a:prstDash val="solid"/>
              <a:round/>
              <a:headEnd type="triangle" w="med" len="med"/>
              <a:tailEnd type="none" w="med" len="med"/>
            </a:ln>
          </p:spPr>
        </p:cxnSp>
        <p:sp>
          <p:nvSpPr>
            <p:cNvPr id="413" name="Google Shape;413;p37"/>
            <p:cNvSpPr txBox="true"/>
            <p:nvPr/>
          </p:nvSpPr>
          <p:spPr>
            <a:xfrm>
              <a:off x="223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C1</a:t>
              </a:r>
              <a:endParaRPr lang="en-GB" sz="1100" b="1">
                <a:latin typeface="+mj-lt"/>
                <a:cs typeface="+mj-lt"/>
              </a:endParaRPr>
            </a:p>
          </p:txBody>
        </p:sp>
        <p:sp>
          <p:nvSpPr>
            <p:cNvPr id="414" name="Google Shape;414;p37"/>
            <p:cNvSpPr txBox="true"/>
            <p:nvPr/>
          </p:nvSpPr>
          <p:spPr>
            <a:xfrm>
              <a:off x="295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a:t>
              </a:r>
              <a:endParaRPr lang="en-GB" sz="1100" b="1">
                <a:latin typeface="+mj-lt"/>
                <a:cs typeface="+mj-lt"/>
              </a:endParaRPr>
            </a:p>
          </p:txBody>
        </p:sp>
        <p:sp>
          <p:nvSpPr>
            <p:cNvPr id="415" name="Google Shape;415;p37"/>
            <p:cNvSpPr txBox="true"/>
            <p:nvPr/>
          </p:nvSpPr>
          <p:spPr>
            <a:xfrm>
              <a:off x="367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C3</a:t>
              </a:r>
              <a:endParaRPr lang="en-GB" sz="1100" b="1">
                <a:latin typeface="+mj-lt"/>
                <a:cs typeface="+mj-lt"/>
              </a:endParaRPr>
            </a:p>
          </p:txBody>
        </p:sp>
        <p:sp>
          <p:nvSpPr>
            <p:cNvPr id="416" name="Google Shape;416;p37"/>
            <p:cNvSpPr/>
            <p:nvPr/>
          </p:nvSpPr>
          <p:spPr>
            <a:xfrm>
              <a:off x="4402" y="236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417" name="Google Shape;417;p37"/>
            <p:cNvCxnSpPr/>
            <p:nvPr/>
          </p:nvCxnSpPr>
          <p:spPr>
            <a:xfrm>
              <a:off x="506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18" name="Google Shape;418;p37"/>
            <p:cNvCxnSpPr/>
            <p:nvPr/>
          </p:nvCxnSpPr>
          <p:spPr>
            <a:xfrm>
              <a:off x="436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19" name="Google Shape;419;p37"/>
            <p:cNvCxnSpPr/>
            <p:nvPr/>
          </p:nvCxnSpPr>
          <p:spPr>
            <a:xfrm>
              <a:off x="578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0" name="Google Shape;420;p37"/>
            <p:cNvCxnSpPr/>
            <p:nvPr/>
          </p:nvCxnSpPr>
          <p:spPr>
            <a:xfrm>
              <a:off x="508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1" name="Google Shape;421;p37"/>
            <p:cNvCxnSpPr/>
            <p:nvPr/>
          </p:nvCxnSpPr>
          <p:spPr>
            <a:xfrm>
              <a:off x="650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2" name="Google Shape;422;p37"/>
            <p:cNvCxnSpPr/>
            <p:nvPr/>
          </p:nvCxnSpPr>
          <p:spPr>
            <a:xfrm>
              <a:off x="5808"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3" name="Google Shape;423;p37"/>
            <p:cNvCxnSpPr/>
            <p:nvPr/>
          </p:nvCxnSpPr>
          <p:spPr>
            <a:xfrm>
              <a:off x="7224" y="23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24" name="Google Shape;424;p37"/>
            <p:cNvCxnSpPr/>
            <p:nvPr/>
          </p:nvCxnSpPr>
          <p:spPr>
            <a:xfrm>
              <a:off x="6528" y="2361"/>
              <a:ext cx="0" cy="1018"/>
            </a:xfrm>
            <a:prstGeom prst="straightConnector1">
              <a:avLst/>
            </a:prstGeom>
            <a:noFill/>
            <a:ln w="38100" cap="flat" cmpd="sng">
              <a:solidFill>
                <a:schemeClr val="dk2"/>
              </a:solidFill>
              <a:prstDash val="solid"/>
              <a:round/>
              <a:headEnd type="none" w="med" len="med"/>
              <a:tailEnd type="none" w="med" len="med"/>
            </a:ln>
          </p:spPr>
        </p:cxnSp>
        <p:sp>
          <p:nvSpPr>
            <p:cNvPr id="425" name="Google Shape;425;p37"/>
            <p:cNvSpPr txBox="true"/>
            <p:nvPr/>
          </p:nvSpPr>
          <p:spPr>
            <a:xfrm>
              <a:off x="4447"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a:t>
              </a:r>
              <a:endParaRPr lang="en-GB" sz="1100" b="1">
                <a:latin typeface="+mj-lt"/>
                <a:cs typeface="+mj-lt"/>
              </a:endParaRPr>
            </a:p>
          </p:txBody>
        </p:sp>
        <p:sp>
          <p:nvSpPr>
            <p:cNvPr id="426" name="Google Shape;426;p37"/>
            <p:cNvSpPr txBox="true"/>
            <p:nvPr/>
          </p:nvSpPr>
          <p:spPr>
            <a:xfrm>
              <a:off x="520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C1</a:t>
              </a:r>
              <a:endParaRPr lang="en-GB" sz="1100" b="1">
                <a:latin typeface="+mj-lt"/>
                <a:cs typeface="+mj-lt"/>
              </a:endParaRPr>
            </a:p>
          </p:txBody>
        </p:sp>
        <p:sp>
          <p:nvSpPr>
            <p:cNvPr id="427" name="Google Shape;427;p37"/>
            <p:cNvSpPr txBox="true"/>
            <p:nvPr/>
          </p:nvSpPr>
          <p:spPr>
            <a:xfrm>
              <a:off x="583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a:t>
              </a:r>
              <a:endParaRPr lang="en-GB" sz="1100" b="1">
                <a:latin typeface="+mj-lt"/>
                <a:cs typeface="+mj-lt"/>
              </a:endParaRPr>
            </a:p>
          </p:txBody>
        </p:sp>
        <p:sp>
          <p:nvSpPr>
            <p:cNvPr id="428" name="Google Shape;428;p37"/>
            <p:cNvSpPr txBox="true"/>
            <p:nvPr/>
          </p:nvSpPr>
          <p:spPr>
            <a:xfrm>
              <a:off x="6553" y="26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C3</a:t>
              </a:r>
              <a:endParaRPr lang="en-GB" sz="1100" b="1">
                <a:latin typeface="+mj-lt"/>
                <a:cs typeface="+mj-lt"/>
              </a:endParaRPr>
            </a:p>
          </p:txBody>
        </p:sp>
        <p:sp>
          <p:nvSpPr>
            <p:cNvPr id="456" name="Google Shape;456;p37"/>
            <p:cNvSpPr txBox="true"/>
            <p:nvPr/>
          </p:nvSpPr>
          <p:spPr>
            <a:xfrm>
              <a:off x="508" y="2599"/>
              <a:ext cx="1014"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a:latin typeface="+mj-lt"/>
                  <a:ea typeface="Cambria"/>
                  <a:cs typeface="+mj-lt"/>
                  <a:sym typeface="Cambria"/>
                </a:rPr>
                <a:t>CS=1</a:t>
              </a:r>
              <a:endParaRPr lang="en-GB">
                <a:latin typeface="+mj-lt"/>
                <a:ea typeface="Cambria"/>
                <a:cs typeface="+mj-lt"/>
                <a:sym typeface="Cambria"/>
              </a:endParaRPr>
            </a:p>
          </p:txBody>
        </p:sp>
      </p:grpSp>
      <p:grpSp>
        <p:nvGrpSpPr>
          <p:cNvPr id="9" name="Group 8"/>
          <p:cNvGrpSpPr/>
          <p:nvPr/>
        </p:nvGrpSpPr>
        <p:grpSpPr>
          <a:xfrm>
            <a:off x="290830" y="2902585"/>
            <a:ext cx="4444365" cy="662940"/>
            <a:chOff x="458" y="4161"/>
            <a:chExt cx="6999" cy="1044"/>
          </a:xfrm>
        </p:grpSpPr>
        <p:sp>
          <p:nvSpPr>
            <p:cNvPr id="372" name="Google Shape;372;p37"/>
            <p:cNvSpPr/>
            <p:nvPr/>
          </p:nvSpPr>
          <p:spPr>
            <a:xfrm>
              <a:off x="1522" y="416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373" name="Google Shape;373;p37"/>
            <p:cNvCxnSpPr/>
            <p:nvPr/>
          </p:nvCxnSpPr>
          <p:spPr>
            <a:xfrm>
              <a:off x="218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4" name="Google Shape;374;p37"/>
            <p:cNvCxnSpPr/>
            <p:nvPr/>
          </p:nvCxnSpPr>
          <p:spPr>
            <a:xfrm>
              <a:off x="148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5" name="Google Shape;375;p37"/>
            <p:cNvCxnSpPr/>
            <p:nvPr/>
          </p:nvCxnSpPr>
          <p:spPr>
            <a:xfrm>
              <a:off x="290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6" name="Google Shape;376;p37"/>
            <p:cNvCxnSpPr/>
            <p:nvPr/>
          </p:nvCxnSpPr>
          <p:spPr>
            <a:xfrm>
              <a:off x="220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7" name="Google Shape;377;p37"/>
            <p:cNvCxnSpPr/>
            <p:nvPr/>
          </p:nvCxnSpPr>
          <p:spPr>
            <a:xfrm>
              <a:off x="362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8" name="Google Shape;378;p37"/>
            <p:cNvCxnSpPr/>
            <p:nvPr/>
          </p:nvCxnSpPr>
          <p:spPr>
            <a:xfrm>
              <a:off x="292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79" name="Google Shape;379;p37"/>
            <p:cNvCxnSpPr/>
            <p:nvPr/>
          </p:nvCxnSpPr>
          <p:spPr>
            <a:xfrm>
              <a:off x="434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80" name="Google Shape;380;p37"/>
            <p:cNvCxnSpPr/>
            <p:nvPr/>
          </p:nvCxnSpPr>
          <p:spPr>
            <a:xfrm>
              <a:off x="3648" y="4161"/>
              <a:ext cx="0" cy="1018"/>
            </a:xfrm>
            <a:prstGeom prst="straightConnector1">
              <a:avLst/>
            </a:prstGeom>
            <a:noFill/>
            <a:ln w="38100" cap="flat" cmpd="sng">
              <a:solidFill>
                <a:schemeClr val="dk2"/>
              </a:solidFill>
              <a:prstDash val="solid"/>
              <a:round/>
              <a:headEnd type="none" w="med" len="med"/>
              <a:tailEnd type="none" w="med" len="med"/>
            </a:ln>
          </p:spPr>
        </p:cxnSp>
        <p:sp>
          <p:nvSpPr>
            <p:cNvPr id="381" name="Google Shape;381;p37"/>
            <p:cNvSpPr txBox="true"/>
            <p:nvPr/>
          </p:nvSpPr>
          <p:spPr>
            <a:xfrm>
              <a:off x="139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a:t>
              </a:r>
              <a:endParaRPr lang="en-GB" sz="1100" b="1">
                <a:latin typeface="+mj-lt"/>
                <a:cs typeface="+mj-lt"/>
              </a:endParaRPr>
            </a:p>
          </p:txBody>
        </p:sp>
        <p:sp>
          <p:nvSpPr>
            <p:cNvPr id="382" name="Google Shape;382;p37"/>
            <p:cNvSpPr txBox="true"/>
            <p:nvPr/>
          </p:nvSpPr>
          <p:spPr>
            <a:xfrm>
              <a:off x="1393" y="464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endParaRPr sz="1100" b="1">
                <a:latin typeface="+mj-lt"/>
                <a:cs typeface="+mj-lt"/>
              </a:endParaRPr>
            </a:p>
          </p:txBody>
        </p:sp>
        <p:sp>
          <p:nvSpPr>
            <p:cNvPr id="383" name="Google Shape;383;p37"/>
            <p:cNvSpPr txBox="true"/>
            <p:nvPr/>
          </p:nvSpPr>
          <p:spPr>
            <a:xfrm>
              <a:off x="211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a:t>
              </a:r>
              <a:endParaRPr lang="en-GB" sz="1100" b="1">
                <a:latin typeface="+mj-lt"/>
                <a:cs typeface="+mj-lt"/>
              </a:endParaRPr>
            </a:p>
          </p:txBody>
        </p:sp>
        <p:sp>
          <p:nvSpPr>
            <p:cNvPr id="384" name="Google Shape;384;p37"/>
            <p:cNvSpPr txBox="true"/>
            <p:nvPr/>
          </p:nvSpPr>
          <p:spPr>
            <a:xfrm>
              <a:off x="283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a:t>
              </a:r>
              <a:endParaRPr lang="en-GB" sz="1100" b="1">
                <a:latin typeface="+mj-lt"/>
                <a:cs typeface="+mj-lt"/>
              </a:endParaRPr>
            </a:p>
          </p:txBody>
        </p:sp>
        <p:sp>
          <p:nvSpPr>
            <p:cNvPr id="385" name="Google Shape;385;p37"/>
            <p:cNvSpPr txBox="true"/>
            <p:nvPr/>
          </p:nvSpPr>
          <p:spPr>
            <a:xfrm>
              <a:off x="355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a:t>
              </a:r>
              <a:endParaRPr lang="en-GB" sz="1100" b="1">
                <a:latin typeface="+mj-lt"/>
                <a:cs typeface="+mj-lt"/>
              </a:endParaRPr>
            </a:p>
          </p:txBody>
        </p:sp>
        <p:sp>
          <p:nvSpPr>
            <p:cNvPr id="386" name="Google Shape;386;p37"/>
            <p:cNvSpPr/>
            <p:nvPr/>
          </p:nvSpPr>
          <p:spPr>
            <a:xfrm>
              <a:off x="4402" y="416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387" name="Google Shape;387;p37"/>
            <p:cNvCxnSpPr/>
            <p:nvPr/>
          </p:nvCxnSpPr>
          <p:spPr>
            <a:xfrm>
              <a:off x="506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88" name="Google Shape;388;p37"/>
            <p:cNvCxnSpPr/>
            <p:nvPr/>
          </p:nvCxnSpPr>
          <p:spPr>
            <a:xfrm>
              <a:off x="436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89" name="Google Shape;389;p37"/>
            <p:cNvCxnSpPr/>
            <p:nvPr/>
          </p:nvCxnSpPr>
          <p:spPr>
            <a:xfrm>
              <a:off x="578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0" name="Google Shape;390;p37"/>
            <p:cNvCxnSpPr/>
            <p:nvPr/>
          </p:nvCxnSpPr>
          <p:spPr>
            <a:xfrm>
              <a:off x="508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1" name="Google Shape;391;p37"/>
            <p:cNvCxnSpPr/>
            <p:nvPr/>
          </p:nvCxnSpPr>
          <p:spPr>
            <a:xfrm>
              <a:off x="650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2" name="Google Shape;392;p37"/>
            <p:cNvCxnSpPr/>
            <p:nvPr/>
          </p:nvCxnSpPr>
          <p:spPr>
            <a:xfrm>
              <a:off x="5808"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3" name="Google Shape;393;p37"/>
            <p:cNvCxnSpPr/>
            <p:nvPr/>
          </p:nvCxnSpPr>
          <p:spPr>
            <a:xfrm>
              <a:off x="7224" y="4161"/>
              <a:ext cx="0" cy="1018"/>
            </a:xfrm>
            <a:prstGeom prst="straightConnector1">
              <a:avLst/>
            </a:prstGeom>
            <a:noFill/>
            <a:ln w="38100" cap="flat" cmpd="sng">
              <a:solidFill>
                <a:schemeClr val="dk2"/>
              </a:solidFill>
              <a:prstDash val="solid"/>
              <a:round/>
              <a:headEnd type="none" w="med" len="med"/>
              <a:tailEnd type="none" w="med" len="med"/>
            </a:ln>
          </p:spPr>
        </p:cxnSp>
        <p:cxnSp>
          <p:nvCxnSpPr>
            <p:cNvPr id="394" name="Google Shape;394;p37"/>
            <p:cNvCxnSpPr/>
            <p:nvPr/>
          </p:nvCxnSpPr>
          <p:spPr>
            <a:xfrm>
              <a:off x="6528" y="4161"/>
              <a:ext cx="0" cy="1018"/>
            </a:xfrm>
            <a:prstGeom prst="straightConnector1">
              <a:avLst/>
            </a:prstGeom>
            <a:noFill/>
            <a:ln w="38100" cap="flat" cmpd="sng">
              <a:solidFill>
                <a:schemeClr val="dk2"/>
              </a:solidFill>
              <a:prstDash val="solid"/>
              <a:round/>
              <a:headEnd type="none" w="med" len="med"/>
              <a:tailEnd type="none" w="med" len="med"/>
            </a:ln>
          </p:spPr>
        </p:cxnSp>
        <p:sp>
          <p:nvSpPr>
            <p:cNvPr id="395" name="Google Shape;395;p37"/>
            <p:cNvSpPr txBox="true"/>
            <p:nvPr/>
          </p:nvSpPr>
          <p:spPr>
            <a:xfrm>
              <a:off x="427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a:t>
              </a:r>
              <a:endParaRPr lang="en-GB" sz="1100" b="1">
                <a:latin typeface="+mj-lt"/>
                <a:cs typeface="+mj-lt"/>
              </a:endParaRPr>
            </a:p>
          </p:txBody>
        </p:sp>
        <p:sp>
          <p:nvSpPr>
            <p:cNvPr id="396" name="Google Shape;396;p37"/>
            <p:cNvSpPr txBox="true"/>
            <p:nvPr/>
          </p:nvSpPr>
          <p:spPr>
            <a:xfrm>
              <a:off x="4273" y="464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endParaRPr sz="1100" b="1">
                <a:latin typeface="+mj-lt"/>
                <a:cs typeface="+mj-lt"/>
              </a:endParaRPr>
            </a:p>
          </p:txBody>
        </p:sp>
        <p:sp>
          <p:nvSpPr>
            <p:cNvPr id="397" name="Google Shape;397;p37"/>
            <p:cNvSpPr txBox="true"/>
            <p:nvPr/>
          </p:nvSpPr>
          <p:spPr>
            <a:xfrm>
              <a:off x="499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a:t>
              </a:r>
              <a:endParaRPr lang="en-GB" sz="1100" b="1">
                <a:latin typeface="+mj-lt"/>
                <a:cs typeface="+mj-lt"/>
              </a:endParaRPr>
            </a:p>
          </p:txBody>
        </p:sp>
        <p:sp>
          <p:nvSpPr>
            <p:cNvPr id="398" name="Google Shape;398;p37"/>
            <p:cNvSpPr txBox="true"/>
            <p:nvPr/>
          </p:nvSpPr>
          <p:spPr>
            <a:xfrm>
              <a:off x="571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a:t>
              </a:r>
              <a:endParaRPr lang="en-GB" sz="1100" b="1">
                <a:latin typeface="+mj-lt"/>
                <a:cs typeface="+mj-lt"/>
              </a:endParaRPr>
            </a:p>
          </p:txBody>
        </p:sp>
        <p:sp>
          <p:nvSpPr>
            <p:cNvPr id="399" name="Google Shape;399;p37"/>
            <p:cNvSpPr txBox="true"/>
            <p:nvPr/>
          </p:nvSpPr>
          <p:spPr>
            <a:xfrm>
              <a:off x="6433" y="4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a:t>
              </a:r>
              <a:endParaRPr lang="en-GB" sz="1100" b="1">
                <a:latin typeface="+mj-lt"/>
                <a:cs typeface="+mj-lt"/>
              </a:endParaRPr>
            </a:p>
          </p:txBody>
        </p:sp>
        <p:sp>
          <p:nvSpPr>
            <p:cNvPr id="457" name="Google Shape;457;p37"/>
            <p:cNvSpPr txBox="true"/>
            <p:nvPr/>
          </p:nvSpPr>
          <p:spPr>
            <a:xfrm>
              <a:off x="458" y="4371"/>
              <a:ext cx="1014"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a:latin typeface="+mj-lt"/>
                  <a:ea typeface="Cambria"/>
                  <a:cs typeface="+mj-lt"/>
                  <a:sym typeface="Cambria"/>
                </a:rPr>
                <a:t>CS=2</a:t>
              </a:r>
              <a:endParaRPr lang="en-GB">
                <a:latin typeface="+mj-lt"/>
                <a:ea typeface="Cambria"/>
                <a:cs typeface="+mj-lt"/>
                <a:sym typeface="Cambria"/>
              </a:endParaRPr>
            </a:p>
          </p:txBody>
        </p:sp>
      </p:grpSp>
      <p:grpSp>
        <p:nvGrpSpPr>
          <p:cNvPr id="8" name="Group 7"/>
          <p:cNvGrpSpPr/>
          <p:nvPr/>
        </p:nvGrpSpPr>
        <p:grpSpPr>
          <a:xfrm>
            <a:off x="290830" y="3804285"/>
            <a:ext cx="4444365" cy="662940"/>
            <a:chOff x="458" y="5921"/>
            <a:chExt cx="6999" cy="1044"/>
          </a:xfrm>
        </p:grpSpPr>
        <p:sp>
          <p:nvSpPr>
            <p:cNvPr id="429" name="Google Shape;429;p37"/>
            <p:cNvSpPr/>
            <p:nvPr/>
          </p:nvSpPr>
          <p:spPr>
            <a:xfrm>
              <a:off x="1522" y="592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430" name="Google Shape;430;p37"/>
            <p:cNvCxnSpPr/>
            <p:nvPr/>
          </p:nvCxnSpPr>
          <p:spPr>
            <a:xfrm>
              <a:off x="2184"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31" name="Google Shape;431;p37"/>
            <p:cNvCxnSpPr/>
            <p:nvPr/>
          </p:nvCxnSpPr>
          <p:spPr>
            <a:xfrm>
              <a:off x="1488"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32" name="Google Shape;432;p37"/>
            <p:cNvCxnSpPr/>
            <p:nvPr/>
          </p:nvCxnSpPr>
          <p:spPr>
            <a:xfrm>
              <a:off x="2904"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33" name="Google Shape;433;p37"/>
            <p:cNvCxnSpPr/>
            <p:nvPr/>
          </p:nvCxnSpPr>
          <p:spPr>
            <a:xfrm>
              <a:off x="2208"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34" name="Google Shape;434;p37"/>
            <p:cNvCxnSpPr/>
            <p:nvPr/>
          </p:nvCxnSpPr>
          <p:spPr>
            <a:xfrm>
              <a:off x="3624"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35" name="Google Shape;435;p37"/>
            <p:cNvCxnSpPr/>
            <p:nvPr/>
          </p:nvCxnSpPr>
          <p:spPr>
            <a:xfrm>
              <a:off x="2928"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36" name="Google Shape;436;p37"/>
            <p:cNvCxnSpPr/>
            <p:nvPr/>
          </p:nvCxnSpPr>
          <p:spPr>
            <a:xfrm>
              <a:off x="4344"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37" name="Google Shape;437;p37"/>
            <p:cNvCxnSpPr/>
            <p:nvPr/>
          </p:nvCxnSpPr>
          <p:spPr>
            <a:xfrm>
              <a:off x="3648" y="5921"/>
              <a:ext cx="0" cy="1018"/>
            </a:xfrm>
            <a:prstGeom prst="straightConnector1">
              <a:avLst/>
            </a:prstGeom>
            <a:noFill/>
            <a:ln w="38100" cap="flat" cmpd="sng">
              <a:solidFill>
                <a:schemeClr val="dk2"/>
              </a:solidFill>
              <a:prstDash val="solid"/>
              <a:round/>
              <a:headEnd type="none" w="med" len="med"/>
              <a:tailEnd type="none" w="med" len="med"/>
            </a:ln>
          </p:spPr>
        </p:cxnSp>
        <p:sp>
          <p:nvSpPr>
            <p:cNvPr id="438" name="Google Shape;438;p37"/>
            <p:cNvSpPr txBox="true"/>
            <p:nvPr/>
          </p:nvSpPr>
          <p:spPr>
            <a:xfrm>
              <a:off x="1393" y="6078"/>
              <a:ext cx="1024" cy="824"/>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C0,C1C2</a:t>
              </a:r>
              <a:endParaRPr lang="en-GB" sz="1100" b="1">
                <a:latin typeface="+mj-lt"/>
                <a:cs typeface="+mj-lt"/>
              </a:endParaRPr>
            </a:p>
          </p:txBody>
        </p:sp>
        <p:sp>
          <p:nvSpPr>
            <p:cNvPr id="439" name="Google Shape;439;p37"/>
            <p:cNvSpPr/>
            <p:nvPr/>
          </p:nvSpPr>
          <p:spPr>
            <a:xfrm>
              <a:off x="4402" y="5921"/>
              <a:ext cx="2846" cy="1018"/>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endParaRPr>
                <a:latin typeface="+mj-lt"/>
                <a:cs typeface="+mj-lt"/>
              </a:endParaRPr>
            </a:p>
          </p:txBody>
        </p:sp>
        <p:cxnSp>
          <p:nvCxnSpPr>
            <p:cNvPr id="440" name="Google Shape;440;p37"/>
            <p:cNvCxnSpPr/>
            <p:nvPr/>
          </p:nvCxnSpPr>
          <p:spPr>
            <a:xfrm>
              <a:off x="5064"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41" name="Google Shape;441;p37"/>
            <p:cNvCxnSpPr/>
            <p:nvPr/>
          </p:nvCxnSpPr>
          <p:spPr>
            <a:xfrm>
              <a:off x="4368"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42" name="Google Shape;442;p37"/>
            <p:cNvCxnSpPr/>
            <p:nvPr/>
          </p:nvCxnSpPr>
          <p:spPr>
            <a:xfrm>
              <a:off x="5784"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43" name="Google Shape;443;p37"/>
            <p:cNvCxnSpPr/>
            <p:nvPr/>
          </p:nvCxnSpPr>
          <p:spPr>
            <a:xfrm>
              <a:off x="5088"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44" name="Google Shape;444;p37"/>
            <p:cNvCxnSpPr/>
            <p:nvPr/>
          </p:nvCxnSpPr>
          <p:spPr>
            <a:xfrm>
              <a:off x="6504"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45" name="Google Shape;445;p37"/>
            <p:cNvCxnSpPr/>
            <p:nvPr/>
          </p:nvCxnSpPr>
          <p:spPr>
            <a:xfrm>
              <a:off x="5808"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46" name="Google Shape;446;p37"/>
            <p:cNvCxnSpPr/>
            <p:nvPr/>
          </p:nvCxnSpPr>
          <p:spPr>
            <a:xfrm>
              <a:off x="7224" y="5921"/>
              <a:ext cx="0" cy="1018"/>
            </a:xfrm>
            <a:prstGeom prst="straightConnector1">
              <a:avLst/>
            </a:prstGeom>
            <a:noFill/>
            <a:ln w="38100" cap="flat" cmpd="sng">
              <a:solidFill>
                <a:schemeClr val="dk2"/>
              </a:solidFill>
              <a:prstDash val="solid"/>
              <a:round/>
              <a:headEnd type="none" w="med" len="med"/>
              <a:tailEnd type="none" w="med" len="med"/>
            </a:ln>
          </p:spPr>
        </p:cxnSp>
        <p:cxnSp>
          <p:nvCxnSpPr>
            <p:cNvPr id="447" name="Google Shape;447;p37"/>
            <p:cNvCxnSpPr/>
            <p:nvPr/>
          </p:nvCxnSpPr>
          <p:spPr>
            <a:xfrm>
              <a:off x="6528" y="5921"/>
              <a:ext cx="0" cy="1018"/>
            </a:xfrm>
            <a:prstGeom prst="straightConnector1">
              <a:avLst/>
            </a:prstGeom>
            <a:noFill/>
            <a:ln w="38100" cap="flat" cmpd="sng">
              <a:solidFill>
                <a:schemeClr val="dk2"/>
              </a:solidFill>
              <a:prstDash val="solid"/>
              <a:round/>
              <a:headEnd type="none" w="med" len="med"/>
              <a:tailEnd type="none" w="med" len="med"/>
            </a:ln>
          </p:spPr>
        </p:cxnSp>
        <p:sp>
          <p:nvSpPr>
            <p:cNvPr id="448" name="Google Shape;448;p37"/>
            <p:cNvSpPr txBox="true"/>
            <p:nvPr/>
          </p:nvSpPr>
          <p:spPr>
            <a:xfrm>
              <a:off x="4273" y="6408"/>
              <a:ext cx="1024" cy="557"/>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endParaRPr sz="1100" b="1">
                <a:latin typeface="+mj-lt"/>
                <a:cs typeface="+mj-lt"/>
              </a:endParaRPr>
            </a:p>
          </p:txBody>
        </p:sp>
        <p:sp>
          <p:nvSpPr>
            <p:cNvPr id="449" name="Google Shape;449;p37"/>
            <p:cNvSpPr txBox="true"/>
            <p:nvPr/>
          </p:nvSpPr>
          <p:spPr>
            <a:xfrm>
              <a:off x="2113" y="6078"/>
              <a:ext cx="1024" cy="824"/>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C3,C0,C1</a:t>
              </a:r>
              <a:endParaRPr lang="en-GB" sz="1100" b="1">
                <a:latin typeface="+mj-lt"/>
                <a:cs typeface="+mj-lt"/>
              </a:endParaRPr>
            </a:p>
          </p:txBody>
        </p:sp>
        <p:sp>
          <p:nvSpPr>
            <p:cNvPr id="450" name="Google Shape;450;p37"/>
            <p:cNvSpPr txBox="true"/>
            <p:nvPr/>
          </p:nvSpPr>
          <p:spPr>
            <a:xfrm>
              <a:off x="2833" y="6078"/>
              <a:ext cx="1024" cy="824"/>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C2,C3,C0</a:t>
              </a:r>
              <a:endParaRPr lang="en-GB" sz="1100" b="1">
                <a:latin typeface="+mj-lt"/>
                <a:cs typeface="+mj-lt"/>
              </a:endParaRPr>
            </a:p>
          </p:txBody>
        </p:sp>
        <p:sp>
          <p:nvSpPr>
            <p:cNvPr id="451" name="Google Shape;451;p37"/>
            <p:cNvSpPr txBox="true"/>
            <p:nvPr/>
          </p:nvSpPr>
          <p:spPr>
            <a:xfrm>
              <a:off x="3553" y="6078"/>
              <a:ext cx="1024" cy="824"/>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C1,C2,C3</a:t>
              </a:r>
              <a:endParaRPr lang="en-GB" sz="1100" b="1">
                <a:latin typeface="+mj-lt"/>
                <a:cs typeface="+mj-lt"/>
              </a:endParaRPr>
            </a:p>
          </p:txBody>
        </p:sp>
        <p:sp>
          <p:nvSpPr>
            <p:cNvPr id="452" name="Google Shape;452;p37"/>
            <p:cNvSpPr txBox="true"/>
            <p:nvPr/>
          </p:nvSpPr>
          <p:spPr>
            <a:xfrm>
              <a:off x="4273" y="6078"/>
              <a:ext cx="1024" cy="824"/>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C0,C1C2</a:t>
              </a:r>
              <a:endParaRPr lang="en-GB" sz="1100" b="1">
                <a:latin typeface="+mj-lt"/>
                <a:cs typeface="+mj-lt"/>
              </a:endParaRPr>
            </a:p>
          </p:txBody>
        </p:sp>
        <p:sp>
          <p:nvSpPr>
            <p:cNvPr id="453" name="Google Shape;453;p37"/>
            <p:cNvSpPr txBox="true"/>
            <p:nvPr/>
          </p:nvSpPr>
          <p:spPr>
            <a:xfrm>
              <a:off x="4993" y="6078"/>
              <a:ext cx="1024" cy="824"/>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C3,C0,C1</a:t>
              </a:r>
              <a:endParaRPr lang="en-GB" sz="1100" b="1">
                <a:latin typeface="+mj-lt"/>
                <a:cs typeface="+mj-lt"/>
              </a:endParaRPr>
            </a:p>
          </p:txBody>
        </p:sp>
        <p:sp>
          <p:nvSpPr>
            <p:cNvPr id="454" name="Google Shape;454;p37"/>
            <p:cNvSpPr txBox="true"/>
            <p:nvPr/>
          </p:nvSpPr>
          <p:spPr>
            <a:xfrm>
              <a:off x="5713" y="6078"/>
              <a:ext cx="1024" cy="824"/>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C2,C3,C0</a:t>
              </a:r>
              <a:endParaRPr lang="en-GB" sz="1100" b="1">
                <a:latin typeface="+mj-lt"/>
                <a:cs typeface="+mj-lt"/>
              </a:endParaRPr>
            </a:p>
          </p:txBody>
        </p:sp>
        <p:sp>
          <p:nvSpPr>
            <p:cNvPr id="455" name="Google Shape;455;p37"/>
            <p:cNvSpPr txBox="true"/>
            <p:nvPr/>
          </p:nvSpPr>
          <p:spPr>
            <a:xfrm>
              <a:off x="6433" y="6078"/>
              <a:ext cx="1024" cy="824"/>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sz="1100" b="1">
                  <a:latin typeface="+mj-lt"/>
                  <a:cs typeface="+mj-lt"/>
                </a:rPr>
                <a:t>C1,C2,C3</a:t>
              </a:r>
              <a:endParaRPr lang="en-GB" sz="1100" b="1">
                <a:latin typeface="+mj-lt"/>
                <a:cs typeface="+mj-lt"/>
              </a:endParaRPr>
            </a:p>
          </p:txBody>
        </p:sp>
        <p:sp>
          <p:nvSpPr>
            <p:cNvPr id="458" name="Google Shape;458;p37"/>
            <p:cNvSpPr txBox="true"/>
            <p:nvPr/>
          </p:nvSpPr>
          <p:spPr>
            <a:xfrm>
              <a:off x="458" y="6131"/>
              <a:ext cx="1014"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a:latin typeface="+mj-lt"/>
                  <a:ea typeface="Cambria"/>
                  <a:cs typeface="+mj-lt"/>
                  <a:sym typeface="Cambria"/>
                </a:rPr>
                <a:t>CS=3</a:t>
              </a:r>
              <a:endParaRPr lang="en-GB">
                <a:latin typeface="+mj-lt"/>
                <a:ea typeface="Cambria"/>
                <a:cs typeface="+mj-lt"/>
                <a:sym typeface="Cambria"/>
              </a:endParaRPr>
            </a:p>
          </p:txBody>
        </p:sp>
      </p:grpSp>
      <p:grpSp>
        <p:nvGrpSpPr>
          <p:cNvPr id="10" name="Group 9"/>
          <p:cNvGrpSpPr/>
          <p:nvPr/>
        </p:nvGrpSpPr>
        <p:grpSpPr>
          <a:xfrm>
            <a:off x="966470" y="1232535"/>
            <a:ext cx="3621405" cy="358140"/>
            <a:chOff x="2184" y="7067"/>
            <a:chExt cx="4464" cy="564"/>
          </a:xfrm>
        </p:grpSpPr>
        <p:sp>
          <p:nvSpPr>
            <p:cNvPr id="4" name="Text Box 3"/>
            <p:cNvSpPr txBox="true"/>
            <p:nvPr/>
          </p:nvSpPr>
          <p:spPr>
            <a:xfrm>
              <a:off x="3648" y="7067"/>
              <a:ext cx="1368" cy="531"/>
            </a:xfrm>
            <a:prstGeom prst="rect">
              <a:avLst/>
            </a:prstGeom>
            <a:noFill/>
          </p:spPr>
          <p:txBody>
            <a:bodyPr wrap="square" rtlCol="0">
              <a:spAutoFit/>
            </a:bodyPr>
            <a:p>
              <a:r>
                <a:rPr lang="en-US" altLang="en-US" sz="1600">
                  <a:latin typeface="+mj-lt"/>
                  <a:cs typeface="+mj-lt"/>
                </a:rPr>
                <a:t>Time</a:t>
              </a:r>
              <a:endParaRPr lang="en-US" altLang="en-US" sz="1600">
                <a:latin typeface="+mj-lt"/>
                <a:cs typeface="+mj-lt"/>
              </a:endParaRPr>
            </a:p>
          </p:txBody>
        </p:sp>
        <p:cxnSp>
          <p:nvCxnSpPr>
            <p:cNvPr id="5" name="Straight Arrow Connector 4"/>
            <p:cNvCxnSpPr/>
            <p:nvPr/>
          </p:nvCxnSpPr>
          <p:spPr>
            <a:xfrm>
              <a:off x="2184" y="7630"/>
              <a:ext cx="446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 name="Text Box 5"/>
          <p:cNvSpPr txBox="true"/>
          <p:nvPr/>
        </p:nvSpPr>
        <p:spPr>
          <a:xfrm>
            <a:off x="5168265" y="4765675"/>
            <a:ext cx="3517900" cy="306705"/>
          </a:xfrm>
          <a:prstGeom prst="rect">
            <a:avLst/>
          </a:prstGeom>
          <a:noFill/>
        </p:spPr>
        <p:txBody>
          <a:bodyPr wrap="square" rtlCol="0">
            <a:spAutoFit/>
          </a:bodyPr>
          <a:p>
            <a:r>
              <a:rPr lang="en-US" altLang="en-US">
                <a:latin typeface="+mj-lt"/>
                <a:cs typeface="+mj-lt"/>
              </a:rPr>
              <a:t>*q --&gt; Time Quantum; CS--&gt;Cluster Size</a:t>
            </a:r>
            <a:endParaRPr lang="en-US" altLang="en-US">
              <a:latin typeface="+mj-lt"/>
              <a:cs typeface="+mj-lt"/>
            </a:endParaRPr>
          </a:p>
        </p:txBody>
      </p:sp>
      <p:grpSp>
        <p:nvGrpSpPr>
          <p:cNvPr id="28" name="Group 27"/>
          <p:cNvGrpSpPr/>
          <p:nvPr/>
        </p:nvGrpSpPr>
        <p:grpSpPr>
          <a:xfrm>
            <a:off x="5174615" y="2073275"/>
            <a:ext cx="3657600" cy="496570"/>
            <a:chOff x="8256" y="3221"/>
            <a:chExt cx="5760" cy="782"/>
          </a:xfrm>
        </p:grpSpPr>
        <p:sp>
          <p:nvSpPr>
            <p:cNvPr id="20" name="Rectangle 19"/>
            <p:cNvSpPr/>
            <p:nvPr/>
          </p:nvSpPr>
          <p:spPr>
            <a:xfrm>
              <a:off x="8256" y="3221"/>
              <a:ext cx="1440" cy="78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Pref-ON</a:t>
              </a:r>
              <a:endParaRPr lang="en-US" altLang="en-US"/>
            </a:p>
          </p:txBody>
        </p:sp>
        <p:sp>
          <p:nvSpPr>
            <p:cNvPr id="21" name="Rectangle 20"/>
            <p:cNvSpPr/>
            <p:nvPr/>
          </p:nvSpPr>
          <p:spPr>
            <a:xfrm>
              <a:off x="9696" y="3221"/>
              <a:ext cx="4320" cy="78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Pref-OFF</a:t>
              </a:r>
              <a:endParaRPr lang="en-US" altLang="en-US">
                <a:sym typeface="+mn-ea"/>
              </a:endParaRPr>
            </a:p>
          </p:txBody>
        </p:sp>
      </p:grpSp>
      <p:grpSp>
        <p:nvGrpSpPr>
          <p:cNvPr id="27" name="Group 26"/>
          <p:cNvGrpSpPr/>
          <p:nvPr/>
        </p:nvGrpSpPr>
        <p:grpSpPr>
          <a:xfrm>
            <a:off x="5168265" y="2977515"/>
            <a:ext cx="3660775" cy="496570"/>
            <a:chOff x="8256" y="4601"/>
            <a:chExt cx="5765" cy="782"/>
          </a:xfrm>
        </p:grpSpPr>
        <p:sp>
          <p:nvSpPr>
            <p:cNvPr id="22" name="Rectangle 21"/>
            <p:cNvSpPr/>
            <p:nvPr/>
          </p:nvSpPr>
          <p:spPr>
            <a:xfrm>
              <a:off x="8256" y="4601"/>
              <a:ext cx="2885" cy="78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Pref-ON</a:t>
              </a:r>
              <a:endParaRPr lang="en-US" altLang="en-US"/>
            </a:p>
          </p:txBody>
        </p:sp>
        <p:sp>
          <p:nvSpPr>
            <p:cNvPr id="23" name="Rectangle 22"/>
            <p:cNvSpPr/>
            <p:nvPr/>
          </p:nvSpPr>
          <p:spPr>
            <a:xfrm>
              <a:off x="11141" y="4601"/>
              <a:ext cx="2880" cy="78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Pref-OFF</a:t>
              </a:r>
              <a:endParaRPr lang="en-US" altLang="en-US">
                <a:sym typeface="+mn-ea"/>
              </a:endParaRPr>
            </a:p>
          </p:txBody>
        </p:sp>
      </p:grpSp>
      <p:sp>
        <p:nvSpPr>
          <p:cNvPr id="24" name="Rectangle 23"/>
          <p:cNvSpPr/>
          <p:nvPr/>
        </p:nvSpPr>
        <p:spPr>
          <a:xfrm>
            <a:off x="5168265" y="3879215"/>
            <a:ext cx="3657600" cy="49657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Pref-ON</a:t>
            </a:r>
            <a:endParaRPr lang="en-US"/>
          </a:p>
        </p:txBody>
      </p:sp>
      <p:sp>
        <p:nvSpPr>
          <p:cNvPr id="25" name="Rectangle 24"/>
          <p:cNvSpPr/>
          <p:nvPr/>
        </p:nvSpPr>
        <p:spPr>
          <a:xfrm>
            <a:off x="7911465" y="3879215"/>
            <a:ext cx="914400" cy="49657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altLang="en-US"/>
              <a:t>Pref-OFF</a:t>
            </a:r>
            <a:endParaRPr lang="en-US" altLang="en-US"/>
          </a:p>
        </p:txBody>
      </p:sp>
      <p:sp>
        <p:nvSpPr>
          <p:cNvPr id="30" name="Text Box 29"/>
          <p:cNvSpPr txBox="true"/>
          <p:nvPr/>
        </p:nvSpPr>
        <p:spPr>
          <a:xfrm>
            <a:off x="5046345" y="1409700"/>
            <a:ext cx="3844925" cy="368300"/>
          </a:xfrm>
          <a:prstGeom prst="rect">
            <a:avLst/>
          </a:prstGeom>
          <a:noFill/>
        </p:spPr>
        <p:txBody>
          <a:bodyPr wrap="square" rtlCol="0">
            <a:spAutoFit/>
          </a:bodyPr>
          <a:p>
            <a:pPr algn="ctr"/>
            <a:r>
              <a:rPr lang="en-US" altLang="en-US" sz="1800"/>
              <a:t>Application execution time</a:t>
            </a:r>
            <a:endParaRPr lang="en-US"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304" name="Shape 304"/>
        <p:cNvGrpSpPr/>
        <p:nvPr/>
      </p:nvGrpSpPr>
      <p:grpSpPr>
        <a:xfrm>
          <a:off x="0" y="0"/>
          <a:ext cx="0" cy="0"/>
          <a:chOff x="0" y="0"/>
          <a:chExt cx="0" cy="0"/>
        </a:xfrm>
      </p:grpSpPr>
      <p:sp>
        <p:nvSpPr>
          <p:cNvPr id="306" name="Google Shape;306;p29"/>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sp>
        <p:nvSpPr>
          <p:cNvPr id="307" name="Google Shape;307;p29"/>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ltLang="en-GB">
                <a:solidFill>
                  <a:srgbClr val="FF0000"/>
                </a:solidFill>
                <a:latin typeface="Arial" panose="020B0604020202020204" pitchFamily="34" charset="0"/>
                <a:cs typeface="Arial" panose="020B0604020202020204" pitchFamily="34" charset="0"/>
              </a:rPr>
              <a:t>Redesigning </a:t>
            </a:r>
            <a:r>
              <a:rPr lang="en-US" altLang="en-GB">
                <a:latin typeface="Arial" panose="020B0604020202020204" pitchFamily="34" charset="0"/>
                <a:cs typeface="Arial" panose="020B0604020202020204" pitchFamily="34" charset="0"/>
              </a:rPr>
              <a:t>p</a:t>
            </a:r>
            <a:r>
              <a:rPr lang="en-GB">
                <a:latin typeface="Arial" panose="020B0604020202020204" pitchFamily="34" charset="0"/>
                <a:cs typeface="Arial" panose="020B0604020202020204" pitchFamily="34" charset="0"/>
              </a:rPr>
              <a:t>rior work</a:t>
            </a:r>
            <a:r>
              <a:rPr lang="en-US" altLang="en-GB">
                <a:latin typeface="Arial" panose="020B0604020202020204" pitchFamily="34" charset="0"/>
                <a:cs typeface="Arial" panose="020B0604020202020204" pitchFamily="34" charset="0"/>
              </a:rPr>
              <a:t>s</a:t>
            </a:r>
            <a:endParaRPr lang="en-US" altLang="en-GB">
              <a:latin typeface="Arial" panose="020B0604020202020204" pitchFamily="34" charset="0"/>
              <a:cs typeface="Arial" panose="020B0604020202020204" pitchFamily="34" charset="0"/>
            </a:endParaRPr>
          </a:p>
        </p:txBody>
      </p:sp>
      <p:sp>
        <p:nvSpPr>
          <p:cNvPr id="308" name="Google Shape;308;p29"/>
          <p:cNvSpPr txBox="true"/>
          <p:nvPr/>
        </p:nvSpPr>
        <p:spPr>
          <a:xfrm>
            <a:off x="288200" y="1296375"/>
            <a:ext cx="8430000" cy="1066165"/>
          </a:xfrm>
          <a:prstGeom prst="rect">
            <a:avLst/>
          </a:prstGeom>
          <a:noFill/>
          <a:ln>
            <a:noFill/>
          </a:ln>
        </p:spPr>
        <p:txBody>
          <a:bodyPr spcFirstLastPara="1" wrap="square" lIns="91425" tIns="91425" rIns="91425" bIns="91425" anchor="t" anchorCtr="false">
            <a:sp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2500">
                <a:solidFill>
                  <a:schemeClr val="dk1"/>
                </a:solidFill>
                <a:latin typeface="Arial" panose="020B0604020202020204" pitchFamily="34" charset="0"/>
                <a:ea typeface="Cambria"/>
                <a:cs typeface="Arial" panose="020B0604020202020204" pitchFamily="34" charset="0"/>
                <a:sym typeface="Cambria"/>
              </a:rPr>
              <a:t>To reduce DRAM bandwidth congestion, allow few cores to issue prefetch requests at a time.</a:t>
            </a:r>
            <a:endParaRPr sz="1300">
              <a:latin typeface="Arial" panose="020B0604020202020204" pitchFamily="34" charset="0"/>
              <a:ea typeface="Cambria"/>
              <a:cs typeface="Arial" panose="020B0604020202020204" pitchFamily="34" charset="0"/>
              <a:sym typeface="Cambria"/>
            </a:endParaRPr>
          </a:p>
        </p:txBody>
      </p:sp>
      <p:sp>
        <p:nvSpPr>
          <p:cNvPr id="3" name="Rounded Rectangle 2"/>
          <p:cNvSpPr/>
          <p:nvPr/>
        </p:nvSpPr>
        <p:spPr>
          <a:xfrm>
            <a:off x="528955" y="2542540"/>
            <a:ext cx="3844925" cy="1922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2400"/>
              <a:t>All prefetchers on all the time</a:t>
            </a:r>
            <a:br>
              <a:rPr lang="en-US" altLang="en-US" sz="2400"/>
            </a:br>
            <a:r>
              <a:rPr lang="en-US" altLang="en-US" sz="2400"/>
              <a:t>+</a:t>
            </a:r>
            <a:br>
              <a:rPr lang="en-US" altLang="en-US" sz="2400"/>
            </a:br>
            <a:r>
              <a:rPr lang="en-US" altLang="en-US" sz="2400"/>
              <a:t>High congestion</a:t>
            </a:r>
            <a:endParaRPr lang="en-US" altLang="en-US" sz="2400"/>
          </a:p>
        </p:txBody>
      </p:sp>
      <p:sp>
        <p:nvSpPr>
          <p:cNvPr id="4" name="Rounded Rectangle 3"/>
          <p:cNvSpPr/>
          <p:nvPr/>
        </p:nvSpPr>
        <p:spPr>
          <a:xfrm>
            <a:off x="5086350" y="2542540"/>
            <a:ext cx="3675380" cy="1922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2400"/>
              <a:t>Few core’s prefetcher on at a time </a:t>
            </a:r>
            <a:br>
              <a:rPr lang="en-US" altLang="en-US" sz="2400"/>
            </a:br>
            <a:r>
              <a:rPr lang="en-US" altLang="en-US" sz="2400"/>
              <a:t>+</a:t>
            </a:r>
            <a:br>
              <a:rPr lang="en-US" altLang="en-US" sz="2400"/>
            </a:br>
            <a:r>
              <a:rPr lang="en-US" altLang="en-US" sz="2400"/>
              <a:t>Low congestion</a:t>
            </a:r>
            <a:endParaRPr lang="en-US" altLang="en-US" sz="2400"/>
          </a:p>
        </p:txBody>
      </p:sp>
      <p:sp>
        <p:nvSpPr>
          <p:cNvPr id="5" name="Text Box 4"/>
          <p:cNvSpPr txBox="true"/>
          <p:nvPr/>
        </p:nvSpPr>
        <p:spPr>
          <a:xfrm>
            <a:off x="4406265" y="3242945"/>
            <a:ext cx="743585" cy="521970"/>
          </a:xfrm>
          <a:prstGeom prst="rect">
            <a:avLst/>
          </a:prstGeom>
          <a:noFill/>
        </p:spPr>
        <p:txBody>
          <a:bodyPr wrap="square" rtlCol="0">
            <a:spAutoFit/>
          </a:bodyPr>
          <a:p>
            <a:r>
              <a:rPr lang="en-US" altLang="en-US" sz="2800"/>
              <a:t>VS</a:t>
            </a:r>
            <a:endParaRPr lang="en-US" altLang="en-US" sz="2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true"/>
      <p:bldP spid="4" grpId="0" bldLvl="0" animBg="true"/>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GB">
                <a:latin typeface="+mj-lt"/>
                <a:cs typeface="+mj-lt"/>
                <a:sym typeface="+mn-ea"/>
              </a:rPr>
              <a:t>Prefetching in </a:t>
            </a:r>
            <a:r>
              <a:rPr lang="en-US" altLang="en-GB">
                <a:latin typeface="+mj-lt"/>
                <a:cs typeface="+mj-lt"/>
                <a:sym typeface="+mn-ea"/>
              </a:rPr>
              <a:t>M</a:t>
            </a:r>
            <a:r>
              <a:rPr lang="en-GB">
                <a:latin typeface="+mj-lt"/>
                <a:cs typeface="+mj-lt"/>
                <a:sym typeface="+mn-ea"/>
              </a:rPr>
              <a:t>any core</a:t>
            </a:r>
            <a:br>
              <a:rPr lang="en-GB">
                <a:latin typeface="+mj-lt"/>
                <a:cs typeface="+mj-lt"/>
              </a:rPr>
            </a:br>
            <a:endParaRPr lang="en-US" altLang="en-US"/>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grpSp>
        <p:nvGrpSpPr>
          <p:cNvPr id="7" name="Group 6"/>
          <p:cNvGrpSpPr/>
          <p:nvPr/>
        </p:nvGrpSpPr>
        <p:grpSpPr>
          <a:xfrm>
            <a:off x="461010" y="1990725"/>
            <a:ext cx="8221980" cy="892810"/>
            <a:chOff x="726" y="3135"/>
            <a:chExt cx="12948" cy="1406"/>
          </a:xfrm>
        </p:grpSpPr>
        <p:sp>
          <p:nvSpPr>
            <p:cNvPr id="5" name="Google Shape;193;p23"/>
            <p:cNvSpPr/>
            <p:nvPr/>
          </p:nvSpPr>
          <p:spPr>
            <a:xfrm>
              <a:off x="726" y="3135"/>
              <a:ext cx="12948" cy="14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91425" rIns="0" bIns="91425" anchor="ctr" anchorCtr="false">
              <a:noAutofit/>
            </a:bodyPr>
            <a:p>
              <a:pPr marL="0" lvl="0" indent="0" algn="ctr" rtl="0">
                <a:spcBef>
                  <a:spcPts val="0"/>
                </a:spcBef>
                <a:spcAft>
                  <a:spcPts val="0"/>
                </a:spcAft>
                <a:buNone/>
              </a:pPr>
              <a:r>
                <a:rPr lang="en-US" altLang="en-GB" sz="2400"/>
                <a:t>DRAM bandwidth congestion      </a:t>
              </a:r>
              <a:r>
                <a:rPr lang="en-US" altLang="en-GB" sz="2400">
                  <a:solidFill>
                    <a:srgbClr val="FF0000"/>
                  </a:solidFill>
                </a:rPr>
                <a:t>late prefetches</a:t>
              </a:r>
              <a:r>
                <a:rPr lang="en-US" altLang="en-GB" sz="2400"/>
                <a:t>     prefetching becomes usel</a:t>
              </a:r>
              <a:r>
                <a:rPr lang="en-US" altLang="en-US" sz="2400"/>
                <a:t>e</a:t>
              </a:r>
              <a:r>
                <a:rPr lang="en-US" altLang="en-GB" sz="2400"/>
                <a:t>ss</a:t>
              </a:r>
              <a:endParaRPr lang="en-US" altLang="en-GB" sz="2400"/>
            </a:p>
          </p:txBody>
        </p:sp>
        <p:cxnSp>
          <p:nvCxnSpPr>
            <p:cNvPr id="13" name="Straight Arrow Connector 12"/>
            <p:cNvCxnSpPr/>
            <p:nvPr/>
          </p:nvCxnSpPr>
          <p:spPr>
            <a:xfrm>
              <a:off x="8454" y="3588"/>
              <a:ext cx="576" cy="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401" y="4168"/>
              <a:ext cx="576" cy="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rPr>
              <a:t>Prefetch Timeliness</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18" name="Picture 17" descr="timeliness"/>
          <p:cNvPicPr>
            <a:picLocks noChangeAspect="true"/>
          </p:cNvPicPr>
          <p:nvPr/>
        </p:nvPicPr>
        <p:blipFill>
          <a:blip r:embed="rId1"/>
          <a:stretch>
            <a:fillRect/>
          </a:stretch>
        </p:blipFill>
        <p:spPr>
          <a:xfrm>
            <a:off x="901065" y="1265555"/>
            <a:ext cx="5749290" cy="3552190"/>
          </a:xfrm>
          <a:prstGeom prst="rect">
            <a:avLst/>
          </a:prstGeom>
        </p:spPr>
      </p:pic>
      <p:sp>
        <p:nvSpPr>
          <p:cNvPr id="19" name="Text Box 18"/>
          <p:cNvSpPr txBox="true"/>
          <p:nvPr/>
        </p:nvSpPr>
        <p:spPr>
          <a:xfrm>
            <a:off x="1453515" y="4655820"/>
            <a:ext cx="4986655" cy="368300"/>
          </a:xfrm>
          <a:prstGeom prst="rect">
            <a:avLst/>
          </a:prstGeom>
          <a:noFill/>
        </p:spPr>
        <p:txBody>
          <a:bodyPr wrap="square" rtlCol="0">
            <a:spAutoFit/>
          </a:bodyPr>
          <a:p>
            <a:pPr algn="ctr"/>
            <a:r>
              <a:rPr lang="en-US" altLang="en-US" sz="1800"/>
              <a:t>Cluster size</a:t>
            </a:r>
            <a:endParaRPr lang="en-US" altLang="en-US" sz="1800"/>
          </a:p>
        </p:txBody>
      </p:sp>
      <p:sp>
        <p:nvSpPr>
          <p:cNvPr id="20" name="Text Box 19"/>
          <p:cNvSpPr txBox="true"/>
          <p:nvPr/>
        </p:nvSpPr>
        <p:spPr>
          <a:xfrm rot="16200000">
            <a:off x="-788035" y="2718435"/>
            <a:ext cx="2930525" cy="645160"/>
          </a:xfrm>
          <a:prstGeom prst="rect">
            <a:avLst/>
          </a:prstGeom>
          <a:noFill/>
        </p:spPr>
        <p:txBody>
          <a:bodyPr wrap="square" rtlCol="0">
            <a:spAutoFit/>
          </a:bodyPr>
          <a:p>
            <a:pPr algn="ctr"/>
            <a:r>
              <a:rPr lang="en-US" sz="1800"/>
              <a:t>Timeliness (IPCP</a:t>
            </a:r>
            <a:r>
              <a:rPr lang="en-US" altLang="en-US" sz="1800"/>
              <a:t>-L1D</a:t>
            </a:r>
            <a:r>
              <a:rPr lang="en-US" sz="1800"/>
              <a:t>) </a:t>
            </a:r>
            <a:endParaRPr lang="en-US" sz="1800"/>
          </a:p>
          <a:p>
            <a:pPr algn="ctr"/>
            <a:r>
              <a:rPr lang="en-US" sz="1800"/>
              <a:t>(Higher the better)</a:t>
            </a:r>
            <a:endParaRPr lang="en-US" sz="1800"/>
          </a:p>
        </p:txBody>
      </p:sp>
      <p:cxnSp>
        <p:nvCxnSpPr>
          <p:cNvPr id="21" name="Straight Connector 20"/>
          <p:cNvCxnSpPr/>
          <p:nvPr/>
        </p:nvCxnSpPr>
        <p:spPr>
          <a:xfrm>
            <a:off x="1452245" y="4326255"/>
            <a:ext cx="4964430" cy="6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 Box 21"/>
          <p:cNvSpPr txBox="true"/>
          <p:nvPr/>
        </p:nvSpPr>
        <p:spPr>
          <a:xfrm>
            <a:off x="2974975" y="1140460"/>
            <a:ext cx="2533015" cy="306705"/>
          </a:xfrm>
          <a:prstGeom prst="rect">
            <a:avLst/>
          </a:prstGeom>
          <a:noFill/>
        </p:spPr>
        <p:txBody>
          <a:bodyPr wrap="square" rtlCol="0">
            <a:spAutoFit/>
          </a:bodyPr>
          <a:p>
            <a:r>
              <a:rPr lang="en-US" altLang="en-US"/>
              <a:t>gcc : 16 core </a:t>
            </a:r>
            <a:endParaRPr lang="en-US" altLang="en-US"/>
          </a:p>
        </p:txBody>
      </p:sp>
      <p:sp>
        <p:nvSpPr>
          <p:cNvPr id="23" name="Rounded Rectangular Callout 22"/>
          <p:cNvSpPr/>
          <p:nvPr/>
        </p:nvSpPr>
        <p:spPr>
          <a:xfrm>
            <a:off x="5502910" y="3131185"/>
            <a:ext cx="1147445" cy="39751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1800"/>
              <a:t>Baseline</a:t>
            </a:r>
            <a:endParaRPr lang="en-US" altLang="en-US" sz="1800"/>
          </a:p>
        </p:txBody>
      </p:sp>
      <p:sp>
        <p:nvSpPr>
          <p:cNvPr id="24" name="Text Box 23"/>
          <p:cNvSpPr txBox="true"/>
          <p:nvPr/>
        </p:nvSpPr>
        <p:spPr>
          <a:xfrm>
            <a:off x="6722110" y="2203450"/>
            <a:ext cx="2384425" cy="1476375"/>
          </a:xfrm>
          <a:prstGeom prst="rect">
            <a:avLst/>
          </a:prstGeom>
          <a:noFill/>
        </p:spPr>
        <p:txBody>
          <a:bodyPr wrap="square" rtlCol="0">
            <a:spAutoFit/>
          </a:bodyPr>
          <a:p>
            <a:pPr algn="l"/>
            <a:r>
              <a:rPr lang="en-US" altLang="en-US" sz="1800"/>
              <a:t>Prefetch requests are timely compared to baseline (All prefetchers on all the time)</a:t>
            </a:r>
            <a:endParaRPr lang="en-US"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2" name="Google Shape;146;p22"/>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p>
            <a:pPr marL="0" lvl="0" indent="0" algn="l" rtl="0">
              <a:spcBef>
                <a:spcPts val="0"/>
              </a:spcBef>
              <a:spcAft>
                <a:spcPts val="0"/>
              </a:spcAft>
              <a:buNone/>
            </a:pPr>
            <a:r>
              <a:rPr lang="en-US" altLang="en-GB">
                <a:latin typeface="+mj-lt"/>
                <a:cs typeface="+mj-lt"/>
              </a:rPr>
              <a:t>Hardware</a:t>
            </a:r>
            <a:r>
              <a:rPr lang="en-US" altLang="en-US">
                <a:latin typeface="+mj-lt"/>
                <a:cs typeface="+mj-lt"/>
              </a:rPr>
              <a:t> </a:t>
            </a:r>
            <a:r>
              <a:rPr lang="en-GB">
                <a:latin typeface="+mj-lt"/>
                <a:cs typeface="+mj-lt"/>
              </a:rPr>
              <a:t>Prefetching</a:t>
            </a:r>
            <a:r>
              <a:rPr lang="en-US" altLang="en-GB">
                <a:latin typeface="+mj-lt"/>
                <a:cs typeface="+mj-lt"/>
              </a:rPr>
              <a:t>: 101</a:t>
            </a:r>
            <a:endParaRPr lang="en-US" altLang="en-GB">
              <a:latin typeface="+mj-lt"/>
              <a:cs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rPr>
              <a:t>Performance</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perfromance"/>
          <p:cNvPicPr>
            <a:picLocks noChangeAspect="true"/>
          </p:cNvPicPr>
          <p:nvPr/>
        </p:nvPicPr>
        <p:blipFill>
          <a:blip r:embed="rId1"/>
          <a:stretch>
            <a:fillRect/>
          </a:stretch>
        </p:blipFill>
        <p:spPr>
          <a:xfrm>
            <a:off x="859536" y="1397508"/>
            <a:ext cx="5751576" cy="3334247"/>
          </a:xfrm>
          <a:prstGeom prst="rect">
            <a:avLst/>
          </a:prstGeom>
        </p:spPr>
      </p:pic>
      <p:sp>
        <p:nvSpPr>
          <p:cNvPr id="19" name="Text Box 18"/>
          <p:cNvSpPr txBox="true"/>
          <p:nvPr/>
        </p:nvSpPr>
        <p:spPr>
          <a:xfrm>
            <a:off x="1453515" y="4621530"/>
            <a:ext cx="4986655" cy="368300"/>
          </a:xfrm>
          <a:prstGeom prst="rect">
            <a:avLst/>
          </a:prstGeom>
          <a:noFill/>
        </p:spPr>
        <p:txBody>
          <a:bodyPr wrap="square" rtlCol="0">
            <a:spAutoFit/>
          </a:bodyPr>
          <a:p>
            <a:pPr algn="ctr"/>
            <a:r>
              <a:rPr lang="en-US" altLang="en-US" sz="1800"/>
              <a:t>Cluster size</a:t>
            </a:r>
            <a:endParaRPr lang="en-US" altLang="en-US" sz="1800"/>
          </a:p>
        </p:txBody>
      </p:sp>
      <p:sp>
        <p:nvSpPr>
          <p:cNvPr id="20" name="Text Box 19"/>
          <p:cNvSpPr txBox="true"/>
          <p:nvPr/>
        </p:nvSpPr>
        <p:spPr>
          <a:xfrm rot="16200000">
            <a:off x="-1137285" y="2741930"/>
            <a:ext cx="3653155" cy="645160"/>
          </a:xfrm>
          <a:prstGeom prst="rect">
            <a:avLst/>
          </a:prstGeom>
          <a:noFill/>
        </p:spPr>
        <p:txBody>
          <a:bodyPr wrap="square" rtlCol="0">
            <a:spAutoFit/>
          </a:bodyPr>
          <a:p>
            <a:pPr algn="ctr"/>
            <a:r>
              <a:rPr lang="en-US" altLang="en-US" sz="1800">
                <a:sym typeface="+mn-ea"/>
              </a:rPr>
              <a:t>P</a:t>
            </a:r>
            <a:r>
              <a:rPr lang="en-US" sz="1800">
                <a:sym typeface="+mn-ea"/>
              </a:rPr>
              <a:t>erformance</a:t>
            </a:r>
            <a:r>
              <a:rPr lang="en-US" altLang="en-US" sz="1800">
                <a:sym typeface="+mn-ea"/>
              </a:rPr>
              <a:t> </a:t>
            </a:r>
            <a:r>
              <a:rPr lang="en-US" sz="1800"/>
              <a:t>normalized </a:t>
            </a:r>
            <a:endParaRPr lang="en-US" sz="1800"/>
          </a:p>
          <a:p>
            <a:pPr algn="ctr"/>
            <a:r>
              <a:rPr lang="en-US" sz="1800"/>
              <a:t>w.r.t. no prefetching</a:t>
            </a:r>
            <a:endParaRPr lang="en-US" sz="1800"/>
          </a:p>
        </p:txBody>
      </p:sp>
      <p:sp>
        <p:nvSpPr>
          <p:cNvPr id="22" name="Text Box 21"/>
          <p:cNvSpPr txBox="true"/>
          <p:nvPr/>
        </p:nvSpPr>
        <p:spPr>
          <a:xfrm>
            <a:off x="2974975" y="1140460"/>
            <a:ext cx="2533015" cy="306705"/>
          </a:xfrm>
          <a:prstGeom prst="rect">
            <a:avLst/>
          </a:prstGeom>
          <a:noFill/>
        </p:spPr>
        <p:txBody>
          <a:bodyPr wrap="square" rtlCol="0">
            <a:spAutoFit/>
          </a:bodyPr>
          <a:p>
            <a:r>
              <a:rPr lang="en-US" altLang="en-US"/>
              <a:t>gcc : 16 core </a:t>
            </a:r>
            <a:endParaRPr lang="en-US" altLang="en-US"/>
          </a:p>
        </p:txBody>
      </p:sp>
      <p:sp>
        <p:nvSpPr>
          <p:cNvPr id="23" name="Rounded Rectangular Callout 22"/>
          <p:cNvSpPr/>
          <p:nvPr/>
        </p:nvSpPr>
        <p:spPr>
          <a:xfrm>
            <a:off x="5464175" y="1162685"/>
            <a:ext cx="1147445" cy="39751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1800"/>
              <a:t>Baseline</a:t>
            </a:r>
            <a:endParaRPr lang="en-US" altLang="en-US" sz="1800"/>
          </a:p>
        </p:txBody>
      </p:sp>
      <p:sp>
        <p:nvSpPr>
          <p:cNvPr id="6" name="Text Box 5"/>
          <p:cNvSpPr txBox="true"/>
          <p:nvPr/>
        </p:nvSpPr>
        <p:spPr>
          <a:xfrm>
            <a:off x="6254750" y="2493010"/>
            <a:ext cx="3011805" cy="645160"/>
          </a:xfrm>
          <a:prstGeom prst="rect">
            <a:avLst/>
          </a:prstGeom>
          <a:noFill/>
        </p:spPr>
        <p:txBody>
          <a:bodyPr wrap="square" rtlCol="0" anchor="t">
            <a:spAutoFit/>
          </a:bodyPr>
          <a:p>
            <a:pPr algn="ctr"/>
            <a:r>
              <a:rPr lang="en-US" altLang="en-US" sz="1800"/>
              <a:t>Clustering can cause performance degradation</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rPr>
              <a:t>Why </a:t>
            </a:r>
            <a:r>
              <a:rPr lang="en-US" altLang="en-US">
                <a:latin typeface="Arial" panose="020B0604020202020204" pitchFamily="34" charset="0"/>
                <a:cs typeface="Arial" panose="020B0604020202020204" pitchFamily="34" charset="0"/>
                <a:sym typeface="+mn-ea"/>
              </a:rPr>
              <a:t>is</a:t>
            </a:r>
            <a:r>
              <a:rPr lang="en-US" altLang="en-US">
                <a:latin typeface="Arial" panose="020B0604020202020204" pitchFamily="34" charset="0"/>
                <a:cs typeface="Arial" panose="020B0604020202020204" pitchFamily="34" charset="0"/>
              </a:rPr>
              <a:t> Performance Not Improving?</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3" name="Picture 2"/>
          <p:cNvPicPr>
            <a:picLocks noChangeAspect="true"/>
          </p:cNvPicPr>
          <p:nvPr/>
        </p:nvPicPr>
        <p:blipFill>
          <a:blip r:embed="rId1"/>
          <a:stretch>
            <a:fillRect/>
          </a:stretch>
        </p:blipFill>
        <p:spPr>
          <a:xfrm>
            <a:off x="2060575" y="1260475"/>
            <a:ext cx="4033520" cy="3423920"/>
          </a:xfrm>
          <a:prstGeom prst="rect">
            <a:avLst/>
          </a:prstGeom>
        </p:spPr>
      </p:pic>
      <p:sp>
        <p:nvSpPr>
          <p:cNvPr id="6" name="Text Box 5"/>
          <p:cNvSpPr txBox="true"/>
          <p:nvPr/>
        </p:nvSpPr>
        <p:spPr>
          <a:xfrm>
            <a:off x="474980" y="4714875"/>
            <a:ext cx="6852285" cy="306705"/>
          </a:xfrm>
          <a:prstGeom prst="rect">
            <a:avLst/>
          </a:prstGeom>
          <a:noFill/>
        </p:spPr>
        <p:txBody>
          <a:bodyPr wrap="none" rtlCol="0" anchor="t">
            <a:spAutoFit/>
          </a:bodyPr>
          <a:p>
            <a:r>
              <a:rPr lang="en-US" altLang="en-US">
                <a:sym typeface="+mn-ea"/>
              </a:rPr>
              <a:t>*Images are taken from internet and are modified for the purpose of this presentation</a:t>
            </a:r>
            <a:endParaRPr lang="en-US"/>
          </a:p>
        </p:txBody>
      </p:sp>
      <p:grpSp>
        <p:nvGrpSpPr>
          <p:cNvPr id="27" name="Group 26"/>
          <p:cNvGrpSpPr/>
          <p:nvPr/>
        </p:nvGrpSpPr>
        <p:grpSpPr>
          <a:xfrm>
            <a:off x="5412740" y="2551430"/>
            <a:ext cx="3660775" cy="496570"/>
            <a:chOff x="8256" y="4601"/>
            <a:chExt cx="5765" cy="782"/>
          </a:xfrm>
        </p:grpSpPr>
        <p:sp>
          <p:nvSpPr>
            <p:cNvPr id="22" name="Rectangle 21"/>
            <p:cNvSpPr/>
            <p:nvPr/>
          </p:nvSpPr>
          <p:spPr>
            <a:xfrm>
              <a:off x="8256" y="4601"/>
              <a:ext cx="2885" cy="78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Pref-ON</a:t>
              </a:r>
              <a:endParaRPr lang="en-US" altLang="en-US"/>
            </a:p>
          </p:txBody>
        </p:sp>
        <p:sp>
          <p:nvSpPr>
            <p:cNvPr id="23" name="Rectangle 22"/>
            <p:cNvSpPr/>
            <p:nvPr/>
          </p:nvSpPr>
          <p:spPr>
            <a:xfrm>
              <a:off x="11141" y="4601"/>
              <a:ext cx="2880" cy="78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ym typeface="+mn-ea"/>
                </a:rPr>
                <a:t>Pref-OFF</a:t>
              </a:r>
              <a:endParaRPr lang="en-US" altLang="en-US">
                <a:sym typeface="+mn-ea"/>
              </a:endParaRPr>
            </a:p>
          </p:txBody>
        </p:sp>
      </p:grpSp>
      <p:sp>
        <p:nvSpPr>
          <p:cNvPr id="30" name="Text Box 29"/>
          <p:cNvSpPr txBox="true"/>
          <p:nvPr/>
        </p:nvSpPr>
        <p:spPr>
          <a:xfrm>
            <a:off x="5412740" y="2036445"/>
            <a:ext cx="3844925" cy="368300"/>
          </a:xfrm>
          <a:prstGeom prst="rect">
            <a:avLst/>
          </a:prstGeom>
          <a:noFill/>
        </p:spPr>
        <p:txBody>
          <a:bodyPr wrap="square" rtlCol="0">
            <a:spAutoFit/>
          </a:bodyPr>
          <a:p>
            <a:pPr algn="ctr"/>
            <a:r>
              <a:rPr lang="en-US" altLang="en-US" sz="1800"/>
              <a:t>       Application execution time</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mj-lt"/>
                <a:cs typeface="+mj-lt"/>
              </a:rPr>
              <a:t>What did We Learn? </a:t>
            </a:r>
            <a:endParaRPr lang="en-US" altLang="en-US">
              <a:latin typeface="+mj-lt"/>
              <a:cs typeface="+mj-lt"/>
            </a:endParaRPr>
          </a:p>
        </p:txBody>
      </p:sp>
      <p:sp>
        <p:nvSpPr>
          <p:cNvPr id="3" name="Text Placeholder 2"/>
          <p:cNvSpPr/>
          <p:nvPr>
            <p:ph type="body" idx="1"/>
          </p:nvPr>
        </p:nvSpPr>
        <p:spPr>
          <a:xfrm>
            <a:off x="311700" y="1232485"/>
            <a:ext cx="8520600" cy="3750600"/>
          </a:xfrm>
        </p:spPr>
        <p:txBody>
          <a:bodyPr/>
          <a:p>
            <a:pPr marL="38100" indent="0">
              <a:buNone/>
            </a:pPr>
            <a:r>
              <a:rPr lang="en-US" altLang="en-US">
                <a:solidFill>
                  <a:schemeClr val="dk1"/>
                </a:solidFill>
                <a:latin typeface="+mj-lt"/>
                <a:cs typeface="+mj-lt"/>
                <a:sym typeface="Cambria"/>
              </a:rPr>
              <a:t>Clustering mechanisms don’t work in multi-threaded, homogeneous workloads.</a:t>
            </a:r>
            <a:endParaRPr lang="en-US" altLang="en-US">
              <a:solidFill>
                <a:schemeClr val="dk1"/>
              </a:solidFill>
              <a:latin typeface="+mj-lt"/>
              <a:cs typeface="+mj-lt"/>
              <a:sym typeface="Cambria"/>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5" name="Text Box 4"/>
          <p:cNvSpPr txBox="true"/>
          <p:nvPr/>
        </p:nvSpPr>
        <p:spPr>
          <a:xfrm>
            <a:off x="311785" y="3030855"/>
            <a:ext cx="7781925" cy="553085"/>
          </a:xfrm>
          <a:prstGeom prst="rect">
            <a:avLst/>
          </a:prstGeom>
          <a:noFill/>
        </p:spPr>
        <p:txBody>
          <a:bodyPr wrap="square" rtlCol="0">
            <a:spAutoFit/>
          </a:bodyPr>
          <a:p>
            <a:r>
              <a:rPr lang="en-US" altLang="en-US" sz="3000"/>
              <a:t>What about prefetch unfriendly applications?</a:t>
            </a:r>
            <a:endParaRPr lang="en-US" alt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rPr>
              <a:t>Naive Profiler</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5" name="Rectangle 4"/>
          <p:cNvSpPr/>
          <p:nvPr/>
        </p:nvSpPr>
        <p:spPr>
          <a:xfrm>
            <a:off x="2469515" y="1795145"/>
            <a:ext cx="5194935" cy="967740"/>
          </a:xfrm>
          <a:prstGeom prst="rect">
            <a:avLst/>
          </a:prstGeom>
          <a:ln w="28575">
            <a:beve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 5"/>
          <p:cNvSpPr/>
          <p:nvPr/>
        </p:nvSpPr>
        <p:spPr>
          <a:xfrm>
            <a:off x="1692910" y="1795145"/>
            <a:ext cx="776605" cy="967740"/>
          </a:xfrm>
          <a:prstGeom prst="rect">
            <a:avLst/>
          </a:prstGeom>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rtlCol="0" anchor="ctr"/>
          <a:p>
            <a:pPr algn="ctr"/>
            <a:r>
              <a:rPr lang="en-US" altLang="en-US" sz="1800"/>
              <a:t>Training phase</a:t>
            </a:r>
            <a:endParaRPr lang="en-US" altLang="en-US" sz="1800"/>
          </a:p>
        </p:txBody>
      </p:sp>
      <p:sp>
        <p:nvSpPr>
          <p:cNvPr id="11" name="Text Box 10"/>
          <p:cNvSpPr txBox="true"/>
          <p:nvPr/>
        </p:nvSpPr>
        <p:spPr>
          <a:xfrm>
            <a:off x="3673475" y="2094865"/>
            <a:ext cx="2952115" cy="368300"/>
          </a:xfrm>
          <a:prstGeom prst="rect">
            <a:avLst/>
          </a:prstGeom>
          <a:noFill/>
        </p:spPr>
        <p:txBody>
          <a:bodyPr wrap="square" rtlCol="0">
            <a:spAutoFit/>
          </a:bodyPr>
          <a:p>
            <a:r>
              <a:rPr lang="en-US" altLang="en-US" sz="1800"/>
              <a:t>EXECUTION PHASE</a:t>
            </a:r>
            <a:endParaRPr lang="en-US" altLang="en-US" sz="1800"/>
          </a:p>
        </p:txBody>
      </p:sp>
      <p:sp>
        <p:nvSpPr>
          <p:cNvPr id="13" name="Text Box 12"/>
          <p:cNvSpPr txBox="true"/>
          <p:nvPr/>
        </p:nvSpPr>
        <p:spPr>
          <a:xfrm>
            <a:off x="650240" y="3150235"/>
            <a:ext cx="8036560" cy="706755"/>
          </a:xfrm>
          <a:prstGeom prst="rect">
            <a:avLst/>
          </a:prstGeom>
          <a:noFill/>
        </p:spPr>
        <p:txBody>
          <a:bodyPr wrap="square" rtlCol="0">
            <a:spAutoFit/>
          </a:bodyPr>
          <a:p>
            <a:pPr algn="ctr"/>
            <a:r>
              <a:rPr lang="en-US" altLang="en-US" sz="2000"/>
              <a:t>In training phase, profiler decides whether to keep all prefetchers ON or OFF for the upcoming execution phase</a:t>
            </a:r>
            <a:endParaRPr lang="en-US" altLang="en-US" sz="20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sym typeface="+mn-ea"/>
              </a:rPr>
              <a:t>Naive Profiler Results</a:t>
            </a:r>
            <a:endParaRPr lang="en-US" altLang="en-US">
              <a:latin typeface="Arial" panose="020B0604020202020204" pitchFamily="34" charset="0"/>
              <a:cs typeface="Arial" panose="020B0604020202020204" pitchFamily="34" charset="0"/>
              <a:sym typeface="+mn-ea"/>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3" name="Picture 2" descr="/home/anuj/Desktop/friendly.pngfriendly"/>
          <p:cNvPicPr>
            <a:picLocks noChangeAspect="true"/>
          </p:cNvPicPr>
          <p:nvPr/>
        </p:nvPicPr>
        <p:blipFill>
          <a:blip r:embed="rId1"/>
          <a:srcRect l="6431" t="8442" r="2135" b="2613"/>
          <a:stretch>
            <a:fillRect/>
          </a:stretch>
        </p:blipFill>
        <p:spPr>
          <a:xfrm>
            <a:off x="1280160" y="1167765"/>
            <a:ext cx="4297680" cy="3861435"/>
          </a:xfrm>
          <a:prstGeom prst="rect">
            <a:avLst/>
          </a:prstGeom>
        </p:spPr>
      </p:pic>
      <p:sp>
        <p:nvSpPr>
          <p:cNvPr id="5" name="Text Box 4"/>
          <p:cNvSpPr txBox="true"/>
          <p:nvPr/>
        </p:nvSpPr>
        <p:spPr>
          <a:xfrm rot="16200000">
            <a:off x="-763905" y="2670810"/>
            <a:ext cx="3380740" cy="706755"/>
          </a:xfrm>
          <a:prstGeom prst="rect">
            <a:avLst/>
          </a:prstGeom>
          <a:noFill/>
        </p:spPr>
        <p:txBody>
          <a:bodyPr wrap="square" rtlCol="0">
            <a:spAutoFit/>
          </a:bodyPr>
          <a:p>
            <a:pPr algn="ctr"/>
            <a:r>
              <a:rPr lang="en-US" altLang="en-US" sz="2000"/>
              <a:t>Performance normalized w.r.t. no prefetcher</a:t>
            </a:r>
            <a:endParaRPr lang="en-US" altLang="en-US" sz="2000"/>
          </a:p>
        </p:txBody>
      </p:sp>
      <p:sp>
        <p:nvSpPr>
          <p:cNvPr id="8" name="Text Box 7"/>
          <p:cNvSpPr txBox="true"/>
          <p:nvPr/>
        </p:nvSpPr>
        <p:spPr>
          <a:xfrm>
            <a:off x="5577840" y="2683510"/>
            <a:ext cx="3329305" cy="829945"/>
          </a:xfrm>
          <a:prstGeom prst="rect">
            <a:avLst/>
          </a:prstGeom>
          <a:noFill/>
        </p:spPr>
        <p:txBody>
          <a:bodyPr wrap="square" rtlCol="0" anchor="t">
            <a:spAutoFit/>
          </a:bodyPr>
          <a:p>
            <a:pPr algn="ctr"/>
            <a:r>
              <a:rPr lang="en-GB" sz="2400">
                <a:solidFill>
                  <a:srgbClr val="00FF00"/>
                </a:solidFill>
                <a:latin typeface="Arial" panose="020B0604020202020204" pitchFamily="34" charset="0"/>
                <a:ea typeface="Cambria"/>
                <a:cs typeface="Arial" panose="020B0604020202020204" pitchFamily="34" charset="0"/>
                <a:sym typeface="Cambria"/>
              </a:rPr>
              <a:t>Prefetch friendly</a:t>
            </a:r>
            <a:r>
              <a:rPr lang="en-US" altLang="en-GB" sz="2400">
                <a:solidFill>
                  <a:srgbClr val="00FF00"/>
                </a:solidFill>
                <a:latin typeface="Arial" panose="020B0604020202020204" pitchFamily="34" charset="0"/>
                <a:ea typeface="Cambria"/>
                <a:cs typeface="Arial" panose="020B0604020202020204" pitchFamily="34" charset="0"/>
                <a:sym typeface="Cambria"/>
              </a:rPr>
              <a:t> </a:t>
            </a:r>
            <a:r>
              <a:rPr lang="en-US" altLang="en-US" sz="2400">
                <a:solidFill>
                  <a:srgbClr val="00FF00"/>
                </a:solidFill>
                <a:latin typeface="Arial" panose="020B0604020202020204" pitchFamily="34" charset="0"/>
                <a:ea typeface="Cambria"/>
                <a:cs typeface="Arial" panose="020B0604020202020204" pitchFamily="34" charset="0"/>
                <a:sym typeface="Cambria"/>
              </a:rPr>
              <a:t>applications</a:t>
            </a:r>
            <a:endParaRPr lang="en-US" altLang="en-US" sz="2400">
              <a:solidFill>
                <a:srgbClr val="00FF00"/>
              </a:solidFill>
              <a:latin typeface="Arial" panose="020B0604020202020204" pitchFamily="34" charset="0"/>
              <a:ea typeface="Cambria"/>
              <a:cs typeface="Arial" panose="020B0604020202020204" pitchFamily="34" charset="0"/>
              <a:sym typeface="Cambr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sym typeface="+mn-ea"/>
              </a:rPr>
              <a:t>Naive Profiler Results</a:t>
            </a:r>
            <a:endParaRPr lang="en-US" altLang="en-US">
              <a:latin typeface="Arial" panose="020B0604020202020204" pitchFamily="34" charset="0"/>
              <a:cs typeface="Arial" panose="020B0604020202020204" pitchFamily="34" charset="0"/>
              <a:sym typeface="+mn-ea"/>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3" name="Picture 2" descr="/home/anuj/Desktop/unfriendly.pngunfriendly"/>
          <p:cNvPicPr>
            <a:picLocks noChangeAspect="true"/>
          </p:cNvPicPr>
          <p:nvPr/>
        </p:nvPicPr>
        <p:blipFill>
          <a:blip r:embed="rId1"/>
          <a:srcRect l="6442" t="8677" r="-6442" b="3225"/>
          <a:stretch>
            <a:fillRect/>
          </a:stretch>
        </p:blipFill>
        <p:spPr>
          <a:xfrm>
            <a:off x="1280160" y="1202690"/>
            <a:ext cx="4683760" cy="3840480"/>
          </a:xfrm>
          <a:prstGeom prst="rect">
            <a:avLst/>
          </a:prstGeom>
        </p:spPr>
      </p:pic>
      <p:sp>
        <p:nvSpPr>
          <p:cNvPr id="7" name="Text Box 6"/>
          <p:cNvSpPr txBox="true"/>
          <p:nvPr/>
        </p:nvSpPr>
        <p:spPr>
          <a:xfrm rot="16200000">
            <a:off x="-743585" y="2689860"/>
            <a:ext cx="3380740" cy="706755"/>
          </a:xfrm>
          <a:prstGeom prst="rect">
            <a:avLst/>
          </a:prstGeom>
          <a:noFill/>
        </p:spPr>
        <p:txBody>
          <a:bodyPr wrap="square" rtlCol="0">
            <a:spAutoFit/>
          </a:bodyPr>
          <a:p>
            <a:pPr algn="ctr"/>
            <a:r>
              <a:rPr lang="en-US" altLang="en-US" sz="2000"/>
              <a:t>Performance normalized w.r.t. no prefetcher</a:t>
            </a:r>
            <a:endParaRPr lang="en-US" altLang="en-US" sz="2000"/>
          </a:p>
        </p:txBody>
      </p:sp>
      <p:sp>
        <p:nvSpPr>
          <p:cNvPr id="8" name="Text Box 7"/>
          <p:cNvSpPr txBox="true"/>
          <p:nvPr/>
        </p:nvSpPr>
        <p:spPr>
          <a:xfrm>
            <a:off x="5602605" y="2707640"/>
            <a:ext cx="3329305" cy="829945"/>
          </a:xfrm>
          <a:prstGeom prst="rect">
            <a:avLst/>
          </a:prstGeom>
          <a:noFill/>
        </p:spPr>
        <p:txBody>
          <a:bodyPr wrap="square" rtlCol="0" anchor="t">
            <a:spAutoFit/>
          </a:bodyPr>
          <a:p>
            <a:pPr algn="ctr"/>
            <a:r>
              <a:rPr lang="en-GB" sz="2400">
                <a:solidFill>
                  <a:srgbClr val="FF0000"/>
                </a:solidFill>
                <a:latin typeface="Arial" panose="020B0604020202020204" pitchFamily="34" charset="0"/>
                <a:ea typeface="Cambria"/>
                <a:cs typeface="Arial" panose="020B0604020202020204" pitchFamily="34" charset="0"/>
                <a:sym typeface="Cambria"/>
              </a:rPr>
              <a:t>Prefetch </a:t>
            </a:r>
            <a:r>
              <a:rPr lang="en-US" altLang="en-GB" sz="2400">
                <a:solidFill>
                  <a:srgbClr val="FF0000"/>
                </a:solidFill>
                <a:latin typeface="Arial" panose="020B0604020202020204" pitchFamily="34" charset="0"/>
                <a:ea typeface="Cambria"/>
                <a:cs typeface="Arial" panose="020B0604020202020204" pitchFamily="34" charset="0"/>
                <a:sym typeface="Cambria"/>
              </a:rPr>
              <a:t>un</a:t>
            </a:r>
            <a:r>
              <a:rPr lang="en-GB" sz="2400">
                <a:solidFill>
                  <a:srgbClr val="FF0000"/>
                </a:solidFill>
                <a:latin typeface="Arial" panose="020B0604020202020204" pitchFamily="34" charset="0"/>
                <a:ea typeface="Cambria"/>
                <a:cs typeface="Arial" panose="020B0604020202020204" pitchFamily="34" charset="0"/>
                <a:sym typeface="Cambria"/>
              </a:rPr>
              <a:t>friendly</a:t>
            </a:r>
            <a:r>
              <a:rPr lang="en-US" altLang="en-GB" sz="2400">
                <a:solidFill>
                  <a:srgbClr val="FF0000"/>
                </a:solidFill>
                <a:latin typeface="Arial" panose="020B0604020202020204" pitchFamily="34" charset="0"/>
                <a:ea typeface="Cambria"/>
                <a:cs typeface="Arial" panose="020B0604020202020204" pitchFamily="34" charset="0"/>
                <a:sym typeface="Cambria"/>
              </a:rPr>
              <a:t> </a:t>
            </a:r>
            <a:r>
              <a:rPr lang="en-US" altLang="en-US" sz="2400">
                <a:solidFill>
                  <a:srgbClr val="FF0000"/>
                </a:solidFill>
                <a:latin typeface="Arial" panose="020B0604020202020204" pitchFamily="34" charset="0"/>
                <a:ea typeface="Cambria"/>
                <a:cs typeface="Arial" panose="020B0604020202020204" pitchFamily="34" charset="0"/>
                <a:sym typeface="Cambria"/>
              </a:rPr>
              <a:t>applications</a:t>
            </a:r>
            <a:endParaRPr lang="en-US" altLang="en-US" sz="2400">
              <a:solidFill>
                <a:srgbClr val="FF0000"/>
              </a:solidFill>
              <a:latin typeface="Arial" panose="020B0604020202020204" pitchFamily="34" charset="0"/>
              <a:ea typeface="Cambria"/>
              <a:cs typeface="Arial" panose="020B0604020202020204" pitchFamily="34" charset="0"/>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3" name="Google Shape;313;p30"/>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endParaRPr lang="en-US">
              <a:latin typeface="Arial" panose="020B0604020202020204" pitchFamily="34" charset="0"/>
              <a:cs typeface="Arial" panose="020B0604020202020204" pitchFamily="34" charset="0"/>
            </a:endParaRPr>
          </a:p>
        </p:txBody>
      </p:sp>
      <p:sp>
        <p:nvSpPr>
          <p:cNvPr id="315" name="Google Shape;315;p30"/>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sp>
        <p:nvSpPr>
          <p:cNvPr id="84" name="Google Shape;84;p18"/>
          <p:cNvSpPr txBox="true"/>
          <p:nvPr/>
        </p:nvSpPr>
        <p:spPr>
          <a:xfrm>
            <a:off x="311700" y="1856299"/>
            <a:ext cx="8520600" cy="1483800"/>
          </a:xfrm>
          <a:prstGeom prst="rect">
            <a:avLst/>
          </a:prstGeom>
          <a:noFill/>
          <a:ln>
            <a:noFill/>
          </a:ln>
        </p:spPr>
        <p:txBody>
          <a:bodyPr wrap="square" lIns="91425" tIns="91425" rIns="91425" bIns="91425" anchor="b" anchorCtr="false">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B22222"/>
              </a:buClr>
              <a:buSzPts val="3600"/>
              <a:buFont typeface="Cambria"/>
              <a:buNone/>
              <a:defRPr sz="3600" b="0" i="0" u="none" strike="noStrike" cap="none">
                <a:solidFill>
                  <a:srgbClr val="B22222"/>
                </a:solidFill>
                <a:latin typeface="Cambria"/>
                <a:ea typeface="Cambria"/>
                <a:cs typeface="Cambria"/>
                <a:sym typeface="Cambria"/>
              </a:defRPr>
            </a:lvl1pPr>
            <a:lvl2pPr marR="0" lvl="1"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5200"/>
              <a:buFont typeface="Arial" panose="020B0604020202020204"/>
              <a:buNone/>
              <a:defRPr sz="5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00000"/>
              </a:lnSpc>
              <a:spcBef>
                <a:spcPts val="0"/>
              </a:spcBef>
              <a:spcAft>
                <a:spcPts val="0"/>
              </a:spcAft>
              <a:buSzPts val="1100"/>
              <a:buNone/>
            </a:pPr>
            <a:r>
              <a:rPr lang="en-GB" sz="3600">
                <a:latin typeface="+mj-lt"/>
                <a:cs typeface="+mj-lt"/>
              </a:rPr>
              <a:t>Hardware Prefetch</a:t>
            </a:r>
            <a:r>
              <a:rPr lang="" altLang="en-GB" sz="3600">
                <a:latin typeface="+mj-lt"/>
                <a:cs typeface="+mj-lt"/>
              </a:rPr>
              <a:t>er</a:t>
            </a:r>
            <a:r>
              <a:rPr lang="en-GB" sz="3600">
                <a:latin typeface="+mj-lt"/>
                <a:cs typeface="+mj-lt"/>
              </a:rPr>
              <a:t> Aggressiveness Controllers: Do We Need Them All the </a:t>
            </a:r>
            <a:r>
              <a:rPr lang="en-GB">
                <a:latin typeface="+mj-lt"/>
                <a:cs typeface="+mj-lt"/>
                <a:sym typeface="+mn-ea"/>
              </a:rPr>
              <a:t>Time</a:t>
            </a:r>
            <a:r>
              <a:rPr lang="en-GB" sz="3600">
                <a:latin typeface="+mj-lt"/>
                <a:cs typeface="+mj-lt"/>
              </a:rPr>
              <a:t>?</a:t>
            </a:r>
            <a:endParaRPr sz="3600">
              <a:latin typeface="+mj-lt"/>
              <a:cs typeface="+mj-lt"/>
            </a:endParaRPr>
          </a:p>
        </p:txBody>
      </p:sp>
      <p:sp>
        <p:nvSpPr>
          <p:cNvPr id="3" name="Text Box 2"/>
          <p:cNvSpPr txBox="true"/>
          <p:nvPr/>
        </p:nvSpPr>
        <p:spPr>
          <a:xfrm>
            <a:off x="624205" y="4648200"/>
            <a:ext cx="8208010" cy="460375"/>
          </a:xfrm>
          <a:prstGeom prst="rect">
            <a:avLst/>
          </a:prstGeom>
          <a:noFill/>
        </p:spPr>
        <p:txBody>
          <a:bodyPr wrap="square" rtlCol="0">
            <a:spAutoFit/>
          </a:bodyPr>
          <a:p>
            <a:pPr algn="ctr"/>
            <a:r>
              <a:rPr lang="en-US" altLang="en-US" sz="2400"/>
              <a:t>Thanks to Intel and SRC for funding our research</a:t>
            </a:r>
            <a:endParaRPr lang="en-US" altLang="en-US" sz="2400"/>
          </a:p>
        </p:txBody>
      </p:sp>
      <p:pic>
        <p:nvPicPr>
          <p:cNvPr id="1" name="Picture 0"/>
          <p:cNvPicPr>
            <a:picLocks noChangeAspect="true"/>
          </p:cNvPicPr>
          <p:nvPr/>
        </p:nvPicPr>
        <p:blipFill>
          <a:blip r:embed="rId1"/>
          <a:stretch>
            <a:fillRect/>
          </a:stretch>
        </p:blipFill>
        <p:spPr>
          <a:xfrm>
            <a:off x="3764280" y="3292475"/>
            <a:ext cx="1614805" cy="1355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7" name="Rectangle 6"/>
          <p:cNvSpPr/>
          <p:nvPr/>
        </p:nvSpPr>
        <p:spPr>
          <a:xfrm>
            <a:off x="1965008" y="1972310"/>
            <a:ext cx="5213985" cy="1198880"/>
          </a:xfrm>
          <a:prstGeom prst="rect">
            <a:avLst/>
          </a:prstGeom>
          <a:noFill/>
          <a:ln>
            <a:noFill/>
          </a:ln>
        </p:spPr>
        <p:txBody>
          <a:bodyPr wrap="none" rtlCol="0" anchor="t">
            <a:spAutoFit/>
          </a:bodyPr>
          <a:p>
            <a:pPr algn="ctr"/>
            <a:r>
              <a:rPr lang="en-US" altLang="en-US" sz="7200" b="1">
                <a:solidFill>
                  <a:schemeClr val="tx1"/>
                </a:solidFill>
                <a:effectLst>
                  <a:outerShdw blurRad="38100" dist="19050" dir="2700000" algn="tl" rotWithShape="0">
                    <a:schemeClr val="dk1">
                      <a:alpha val="40000"/>
                    </a:schemeClr>
                  </a:outerShdw>
                </a:effectLst>
              </a:rPr>
              <a:t>Questions?</a:t>
            </a:r>
            <a:endParaRPr lang="en-US" altLang="en-US" sz="7200" b="1">
              <a:solidFill>
                <a:schemeClr val="tx1"/>
              </a:solidFill>
              <a:effectLst>
                <a:outerShdw blurRad="38100" dist="19050" dir="2700000" algn="tl" rotWithShape="0">
                  <a:schemeClr val="dk1">
                    <a:alpha val="40000"/>
                  </a:schemeClr>
                </a:outerShdw>
              </a:effectLst>
            </a:endParaRPr>
          </a:p>
        </p:txBody>
      </p:sp>
      <p:sp>
        <p:nvSpPr>
          <p:cNvPr id="120" name="Google Shape;120;p21"/>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p>
            <a:pPr marL="0" lvl="0" indent="0" algn="l" rtl="0">
              <a:spcBef>
                <a:spcPts val="0"/>
              </a:spcBef>
              <a:spcAft>
                <a:spcPts val="0"/>
              </a:spcAft>
              <a:buNone/>
            </a:pPr>
            <a:r>
              <a:rPr lang="en-US" altLang="en-GB">
                <a:latin typeface="+mj-lt"/>
                <a:cs typeface="+mj-lt"/>
                <a:sym typeface="+mn-ea"/>
              </a:rPr>
              <a:t>Thanks for your time</a:t>
            </a:r>
            <a:endParaRPr lang="en-US" altLang="en-GB">
              <a:latin typeface="+mj-lt"/>
              <a:cs typeface="+mj-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rPr>
              <a:t>DRAM Bandwidth problem</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t>Acknowlegements</a:t>
            </a:r>
            <a:endParaRPr lang="en-US" altLang="en-US"/>
          </a:p>
        </p:txBody>
      </p:sp>
      <p:sp>
        <p:nvSpPr>
          <p:cNvPr id="3" name="Text Placeholder 2"/>
          <p:cNvSpPr/>
          <p:nvPr>
            <p:ph type="body" idx="1"/>
          </p:nvPr>
        </p:nvSpPr>
        <p:spPr/>
        <p:txBody>
          <a:bodyPr/>
          <a:p>
            <a:r>
              <a:rPr lang="en-US" altLang="en-US"/>
              <a:t>Images are taken from internet and are modified for the purpose of this presentation</a:t>
            </a:r>
            <a:endParaRPr lang="en-US" altLang="en-US"/>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22"/>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ltLang="en-GB">
                <a:latin typeface="+mj-lt"/>
                <a:cs typeface="+mj-lt"/>
              </a:rPr>
              <a:t>Hardware</a:t>
            </a:r>
            <a:r>
              <a:rPr lang="en-US" altLang="en-US">
                <a:latin typeface="+mj-lt"/>
                <a:cs typeface="+mj-lt"/>
              </a:rPr>
              <a:t> </a:t>
            </a:r>
            <a:r>
              <a:rPr lang="en-GB">
                <a:latin typeface="+mj-lt"/>
                <a:cs typeface="+mj-lt"/>
              </a:rPr>
              <a:t>Prefetching</a:t>
            </a:r>
            <a:r>
              <a:rPr lang="en-US" altLang="en-GB">
                <a:latin typeface="+mj-lt"/>
                <a:cs typeface="+mj-lt"/>
              </a:rPr>
              <a:t>: 101</a:t>
            </a:r>
            <a:endParaRPr lang="en-US" altLang="en-GB">
              <a:latin typeface="+mj-lt"/>
              <a:cs typeface="+mj-lt"/>
            </a:endParaRPr>
          </a:p>
        </p:txBody>
      </p:sp>
      <p:sp>
        <p:nvSpPr>
          <p:cNvPr id="147" name="Google Shape;147;p22"/>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None/>
            </a:pPr>
            <a:fld id="{00000000-1234-1234-1234-123412341234}" type="slidenum">
              <a:rPr lang="en-GB"/>
            </a:fld>
            <a:endParaRPr lang="en-GB"/>
          </a:p>
        </p:txBody>
      </p:sp>
      <p:sp>
        <p:nvSpPr>
          <p:cNvPr id="148" name="Google Shape;148;p22"/>
          <p:cNvSpPr/>
          <p:nvPr/>
        </p:nvSpPr>
        <p:spPr>
          <a:xfrm>
            <a:off x="4863410" y="4231640"/>
            <a:ext cx="10749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sz="1800"/>
              <a:t>DRAM</a:t>
            </a:r>
            <a:endParaRPr sz="1800"/>
          </a:p>
        </p:txBody>
      </p:sp>
      <p:sp>
        <p:nvSpPr>
          <p:cNvPr id="149" name="Google Shape;149;p22"/>
          <p:cNvSpPr/>
          <p:nvPr/>
        </p:nvSpPr>
        <p:spPr>
          <a:xfrm>
            <a:off x="2513330" y="1463040"/>
            <a:ext cx="1121410" cy="41656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800"/>
              <a:t>CORE 0</a:t>
            </a:r>
            <a:endParaRPr sz="1800"/>
          </a:p>
        </p:txBody>
      </p:sp>
      <p:sp>
        <p:nvSpPr>
          <p:cNvPr id="150" name="Google Shape;150;p22"/>
          <p:cNvSpPr/>
          <p:nvPr/>
        </p:nvSpPr>
        <p:spPr>
          <a:xfrm>
            <a:off x="2513330" y="2623185"/>
            <a:ext cx="1122045" cy="41656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800"/>
              <a:t>CACHE</a:t>
            </a:r>
            <a:endParaRPr lang="en-US" altLang="en-GB" sz="1800"/>
          </a:p>
        </p:txBody>
      </p:sp>
      <p:cxnSp>
        <p:nvCxnSpPr>
          <p:cNvPr id="151" name="Google Shape;151;p22"/>
          <p:cNvCxnSpPr>
            <a:stCxn id="149" idx="2"/>
            <a:endCxn id="150" idx="0"/>
          </p:cNvCxnSpPr>
          <p:nvPr/>
        </p:nvCxnSpPr>
        <p:spPr>
          <a:xfrm>
            <a:off x="3086735" y="1879600"/>
            <a:ext cx="635" cy="743585"/>
          </a:xfrm>
          <a:prstGeom prst="straightConnector1">
            <a:avLst/>
          </a:prstGeom>
          <a:noFill/>
          <a:ln w="19050" cap="flat" cmpd="sng">
            <a:solidFill>
              <a:srgbClr val="000000"/>
            </a:solidFill>
            <a:prstDash val="solid"/>
            <a:round/>
            <a:headEnd type="triangle" w="med" len="med"/>
            <a:tailEnd type="triangle" w="med" len="med"/>
          </a:ln>
        </p:spPr>
      </p:cxnSp>
      <p:sp>
        <p:nvSpPr>
          <p:cNvPr id="5" name="Rounded Rectangle 4"/>
          <p:cNvSpPr/>
          <p:nvPr/>
        </p:nvSpPr>
        <p:spPr>
          <a:xfrm>
            <a:off x="2650490" y="1956435"/>
            <a:ext cx="344170" cy="273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a:bodyPr>
          <a:p>
            <a:pPr algn="ctr"/>
            <a:r>
              <a:rPr lang="en-US" altLang="en-US"/>
              <a:t>A</a:t>
            </a:r>
            <a:endParaRPr lang="en-US" altLang="en-US"/>
          </a:p>
        </p:txBody>
      </p:sp>
      <p:cxnSp>
        <p:nvCxnSpPr>
          <p:cNvPr id="2" name="Elbow Connector 1"/>
          <p:cNvCxnSpPr/>
          <p:nvPr/>
        </p:nvCxnSpPr>
        <p:spPr>
          <a:xfrm rot="5400000" flipV="true">
            <a:off x="3661410" y="2536190"/>
            <a:ext cx="1188720" cy="2237105"/>
          </a:xfrm>
          <a:prstGeom prst="bentConnector3">
            <a:avLst>
              <a:gd name="adj1" fmla="val 68796"/>
            </a:avLst>
          </a:prstGeom>
          <a:ln w="1905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5400000" flipV="true">
            <a:off x="3661410" y="2536190"/>
            <a:ext cx="1188720" cy="2237105"/>
          </a:xfrm>
          <a:prstGeom prst="bentConnector3">
            <a:avLst>
              <a:gd name="adj1" fmla="val 68796"/>
            </a:avLst>
          </a:prstGeom>
          <a:ln w="1905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6256655" y="4197985"/>
            <a:ext cx="250190" cy="234950"/>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b="1"/>
              <a:t>X</a:t>
            </a:r>
            <a:endParaRPr lang="en-US" altLang="en-US" b="1"/>
          </a:p>
        </p:txBody>
      </p:sp>
      <p:sp>
        <p:nvSpPr>
          <p:cNvPr id="9" name="Text Box 8"/>
          <p:cNvSpPr txBox="true"/>
          <p:nvPr/>
        </p:nvSpPr>
        <p:spPr>
          <a:xfrm>
            <a:off x="6506210" y="4163695"/>
            <a:ext cx="2462530" cy="337185"/>
          </a:xfrm>
          <a:prstGeom prst="rect">
            <a:avLst/>
          </a:prstGeom>
          <a:noFill/>
        </p:spPr>
        <p:txBody>
          <a:bodyPr wrap="square" rtlCol="0">
            <a:spAutoFit/>
          </a:bodyPr>
          <a:p>
            <a:r>
              <a:rPr lang="en-US" altLang="en-US" sz="1600" b="1"/>
              <a:t>Demand request for X</a:t>
            </a:r>
            <a:endParaRPr lang="en-US" altLang="en-US" sz="1600" b="1"/>
          </a:p>
        </p:txBody>
      </p:sp>
      <p:sp>
        <p:nvSpPr>
          <p:cNvPr id="10" name="Rounded Rectangle 9"/>
          <p:cNvSpPr/>
          <p:nvPr/>
        </p:nvSpPr>
        <p:spPr>
          <a:xfrm>
            <a:off x="6256655" y="4604385"/>
            <a:ext cx="250190" cy="2349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b="1"/>
              <a:t>X</a:t>
            </a:r>
            <a:endParaRPr lang="en-US" altLang="en-US" b="1"/>
          </a:p>
        </p:txBody>
      </p:sp>
      <p:sp>
        <p:nvSpPr>
          <p:cNvPr id="11" name="Text Box 10"/>
          <p:cNvSpPr txBox="true"/>
          <p:nvPr/>
        </p:nvSpPr>
        <p:spPr>
          <a:xfrm>
            <a:off x="6506210" y="4570095"/>
            <a:ext cx="2325370" cy="337185"/>
          </a:xfrm>
          <a:prstGeom prst="rect">
            <a:avLst/>
          </a:prstGeom>
          <a:noFill/>
        </p:spPr>
        <p:txBody>
          <a:bodyPr wrap="square" rtlCol="0">
            <a:spAutoFit/>
          </a:bodyPr>
          <a:p>
            <a:r>
              <a:rPr lang="en-US" altLang="en-US" sz="1600" b="1"/>
              <a:t>Prefetch request for X</a:t>
            </a:r>
            <a:endParaRPr lang="en-US" altLang="en-US" sz="1600" b="1"/>
          </a:p>
        </p:txBody>
      </p:sp>
      <p:sp>
        <p:nvSpPr>
          <p:cNvPr id="17" name="Rounded Rectangle 16"/>
          <p:cNvSpPr/>
          <p:nvPr/>
        </p:nvSpPr>
        <p:spPr>
          <a:xfrm>
            <a:off x="2513330" y="2703830"/>
            <a:ext cx="344170" cy="2730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fontScale="90000"/>
          </a:bodyPr>
          <a:p>
            <a:pPr algn="ctr"/>
            <a:r>
              <a:rPr lang="en-US" altLang="en-US"/>
              <a:t>A+8</a:t>
            </a:r>
            <a:endParaRPr lang="en-US" altLang="en-US"/>
          </a:p>
        </p:txBody>
      </p:sp>
      <p:sp>
        <p:nvSpPr>
          <p:cNvPr id="18" name="Rounded Rectangle 17"/>
          <p:cNvSpPr/>
          <p:nvPr/>
        </p:nvSpPr>
        <p:spPr>
          <a:xfrm>
            <a:off x="2651125" y="1956435"/>
            <a:ext cx="344170" cy="273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fontScale="90000"/>
          </a:bodyPr>
          <a:p>
            <a:pPr algn="ctr"/>
            <a:r>
              <a:rPr lang="en-US" altLang="en-US"/>
              <a:t>A+8</a:t>
            </a:r>
            <a:endParaRPr lang="en-US" altLang="en-US"/>
          </a:p>
        </p:txBody>
      </p:sp>
      <p:sp>
        <p:nvSpPr>
          <p:cNvPr id="23" name="Google Shape;150;p22"/>
          <p:cNvSpPr/>
          <p:nvPr/>
        </p:nvSpPr>
        <p:spPr>
          <a:xfrm>
            <a:off x="288925" y="2644140"/>
            <a:ext cx="1652905" cy="41656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US" altLang="en-GB" sz="1800"/>
              <a:t>PREFETCHER</a:t>
            </a:r>
            <a:endParaRPr lang="en-US" altLang="en-GB" sz="1800"/>
          </a:p>
        </p:txBody>
      </p:sp>
      <p:graphicFrame>
        <p:nvGraphicFramePr>
          <p:cNvPr id="24" name="Table 23"/>
          <p:cNvGraphicFramePr/>
          <p:nvPr/>
        </p:nvGraphicFramePr>
        <p:xfrm>
          <a:off x="4858385" y="1931035"/>
          <a:ext cx="3790950" cy="712470"/>
        </p:xfrm>
        <a:graphic>
          <a:graphicData uri="http://schemas.openxmlformats.org/drawingml/2006/table">
            <a:tbl>
              <a:tblPr firstRow="true" bandRow="true">
                <a:tableStyleId>{5C22544A-7EE6-4342-B048-85BDC9FD1C3A}</a:tableStyleId>
              </a:tblPr>
              <a:tblGrid>
                <a:gridCol w="631825"/>
                <a:gridCol w="631825"/>
                <a:gridCol w="631825"/>
                <a:gridCol w="631825"/>
                <a:gridCol w="631825"/>
                <a:gridCol w="631825"/>
              </a:tblGrid>
              <a:tr h="356235">
                <a:tc>
                  <a:txBody>
                    <a:bodyPr/>
                    <a:p>
                      <a:pPr algn="ctr">
                        <a:buNone/>
                      </a:pPr>
                      <a:r>
                        <a:rPr lang="en-US" altLang="en-US"/>
                        <a:t>A</a:t>
                      </a:r>
                      <a:endParaRPr lang="en-US" altLang="en-US"/>
                    </a:p>
                  </a:txBody>
                  <a:tcPr/>
                </a:tc>
                <a:tc>
                  <a:txBody>
                    <a:bodyPr/>
                    <a:p>
                      <a:pPr algn="ctr">
                        <a:buNone/>
                      </a:pPr>
                      <a:r>
                        <a:rPr lang="en-US" altLang="en-US"/>
                        <a:t>A+2</a:t>
                      </a:r>
                      <a:endParaRPr lang="en-US" altLang="en-US"/>
                    </a:p>
                  </a:txBody>
                  <a:tcPr/>
                </a:tc>
                <a:tc>
                  <a:txBody>
                    <a:bodyPr/>
                    <a:p>
                      <a:pPr algn="ctr">
                        <a:buNone/>
                      </a:pPr>
                      <a:r>
                        <a:rPr lang="en-US" altLang="en-US"/>
                        <a:t>A+4</a:t>
                      </a:r>
                      <a:endParaRPr lang="en-US" altLang="en-US"/>
                    </a:p>
                  </a:txBody>
                  <a:tcPr/>
                </a:tc>
                <a:tc>
                  <a:txBody>
                    <a:bodyPr/>
                    <a:p>
                      <a:pPr algn="ctr">
                        <a:buNone/>
                      </a:pPr>
                      <a:r>
                        <a:rPr lang="en-US" altLang="en-US"/>
                        <a:t>A+6</a:t>
                      </a:r>
                      <a:endParaRPr lang="en-US" altLang="en-US"/>
                    </a:p>
                  </a:txBody>
                  <a:tcPr/>
                </a:tc>
                <a:tc>
                  <a:txBody>
                    <a:bodyPr/>
                    <a:p>
                      <a:pPr algn="ctr">
                        <a:buNone/>
                      </a:pPr>
                      <a:r>
                        <a:rPr lang="en-US" altLang="en-US"/>
                        <a:t>A+8</a:t>
                      </a:r>
                      <a:endParaRPr lang="en-US" altLang="en-US"/>
                    </a:p>
                  </a:txBody>
                  <a:tcPr/>
                </a:tc>
                <a:tc>
                  <a:txBody>
                    <a:bodyPr/>
                    <a:p>
                      <a:pPr algn="ctr">
                        <a:buNone/>
                      </a:pPr>
                      <a:r>
                        <a:rPr lang="en-US" altLang="en-US"/>
                        <a:t>A+10</a:t>
                      </a:r>
                      <a:endParaRPr lang="en-US" altLang="en-US"/>
                    </a:p>
                  </a:txBody>
                  <a:tcPr/>
                </a:tc>
              </a:tr>
              <a:tr h="356235">
                <a:tc>
                  <a:txBody>
                    <a:bodyPr/>
                    <a:p>
                      <a:pPr algn="ctr">
                        <a:buNone/>
                      </a:pPr>
                      <a:endParaRPr lang="en-US" altLang="en-US"/>
                    </a:p>
                  </a:txBody>
                  <a:tcPr/>
                </a:tc>
                <a:tc>
                  <a:txBody>
                    <a:bodyPr/>
                    <a:p>
                      <a:pPr algn="ctr">
                        <a:buNone/>
                      </a:pPr>
                      <a:endParaRPr lang="en-US" altLang="en-US"/>
                    </a:p>
                  </a:txBody>
                  <a:tcPr/>
                </a:tc>
                <a:tc>
                  <a:txBody>
                    <a:bodyPr/>
                    <a:p>
                      <a:pPr algn="ctr">
                        <a:buNone/>
                      </a:pPr>
                      <a:endParaRPr lang="en-US" altLang="en-US"/>
                    </a:p>
                  </a:txBody>
                  <a:tcPr/>
                </a:tc>
                <a:tc>
                  <a:txBody>
                    <a:bodyPr/>
                    <a:p>
                      <a:pPr algn="ctr">
                        <a:buNone/>
                      </a:pPr>
                      <a:endParaRPr lang="en-US" altLang="en-US"/>
                    </a:p>
                  </a:txBody>
                  <a:tcPr/>
                </a:tc>
                <a:tc>
                  <a:txBody>
                    <a:bodyPr/>
                    <a:p>
                      <a:pPr algn="ctr">
                        <a:buNone/>
                      </a:pPr>
                      <a:endParaRPr lang="en-US" altLang="en-US"/>
                    </a:p>
                  </a:txBody>
                  <a:tcPr/>
                </a:tc>
                <a:tc>
                  <a:txBody>
                    <a:bodyPr/>
                    <a:p>
                      <a:pPr algn="ctr">
                        <a:buNone/>
                      </a:pPr>
                      <a:endParaRPr lang="en-US" altLang="en-US"/>
                    </a:p>
                  </a:txBody>
                  <a:tcPr/>
                </a:tc>
              </a:tr>
            </a:tbl>
          </a:graphicData>
        </a:graphic>
      </p:graphicFrame>
      <p:sp>
        <p:nvSpPr>
          <p:cNvPr id="25" name="Text Box 24"/>
          <p:cNvSpPr txBox="true"/>
          <p:nvPr/>
        </p:nvSpPr>
        <p:spPr>
          <a:xfrm>
            <a:off x="4863465" y="1562735"/>
            <a:ext cx="3786505" cy="368300"/>
          </a:xfrm>
          <a:prstGeom prst="rect">
            <a:avLst/>
          </a:prstGeom>
          <a:noFill/>
        </p:spPr>
        <p:txBody>
          <a:bodyPr wrap="square" rtlCol="0">
            <a:spAutoFit/>
          </a:bodyPr>
          <a:p>
            <a:pPr algn="ctr"/>
            <a:r>
              <a:rPr lang="en-US" altLang="en-US" sz="1800"/>
              <a:t>Access pattern</a:t>
            </a:r>
            <a:endParaRPr lang="en-US" altLang="en-US" sz="1800"/>
          </a:p>
        </p:txBody>
      </p:sp>
      <p:cxnSp>
        <p:nvCxnSpPr>
          <p:cNvPr id="27" name="Elbow Connector 26"/>
          <p:cNvCxnSpPr>
            <a:endCxn id="23" idx="0"/>
          </p:cNvCxnSpPr>
          <p:nvPr/>
        </p:nvCxnSpPr>
        <p:spPr>
          <a:xfrm rot="10800000" flipV="true">
            <a:off x="1115060" y="2338070"/>
            <a:ext cx="1965325" cy="305435"/>
          </a:xfrm>
          <a:prstGeom prst="bentConnector2">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1941830" y="2851150"/>
            <a:ext cx="548640" cy="3175"/>
          </a:xfrm>
          <a:prstGeom prst="bentConnector2">
            <a:avLst/>
          </a:prstGeom>
          <a:ln w="19050"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 Box 32"/>
          <p:cNvSpPr txBox="true"/>
          <p:nvPr/>
        </p:nvSpPr>
        <p:spPr>
          <a:xfrm>
            <a:off x="4863465" y="2316480"/>
            <a:ext cx="692785" cy="306705"/>
          </a:xfrm>
          <a:prstGeom prst="rect">
            <a:avLst/>
          </a:prstGeom>
          <a:noFill/>
        </p:spPr>
        <p:txBody>
          <a:bodyPr wrap="square" rtlCol="0">
            <a:spAutoFit/>
          </a:bodyPr>
          <a:p>
            <a:r>
              <a:rPr lang="en-US" altLang="en-US">
                <a:sym typeface="+mn-ea"/>
              </a:rPr>
              <a:t>MISS</a:t>
            </a:r>
            <a:endParaRPr lang="en-US" altLang="en-US"/>
          </a:p>
        </p:txBody>
      </p:sp>
      <p:grpSp>
        <p:nvGrpSpPr>
          <p:cNvPr id="40" name="Group 39"/>
          <p:cNvGrpSpPr/>
          <p:nvPr/>
        </p:nvGrpSpPr>
        <p:grpSpPr>
          <a:xfrm>
            <a:off x="5519420" y="2311400"/>
            <a:ext cx="1852930" cy="311150"/>
            <a:chOff x="8692" y="3640"/>
            <a:chExt cx="2918" cy="490"/>
          </a:xfrm>
        </p:grpSpPr>
        <p:sp>
          <p:nvSpPr>
            <p:cNvPr id="34" name="Text Box 33"/>
            <p:cNvSpPr txBox="true"/>
            <p:nvPr/>
          </p:nvSpPr>
          <p:spPr>
            <a:xfrm>
              <a:off x="8692" y="3648"/>
              <a:ext cx="973" cy="483"/>
            </a:xfrm>
            <a:prstGeom prst="rect">
              <a:avLst/>
            </a:prstGeom>
            <a:noFill/>
          </p:spPr>
          <p:txBody>
            <a:bodyPr wrap="none" rtlCol="0" anchor="t">
              <a:spAutoFit/>
            </a:bodyPr>
            <a:p>
              <a:r>
                <a:rPr lang="en-US" altLang="en-US">
                  <a:sym typeface="+mn-ea"/>
                </a:rPr>
                <a:t>MISS</a:t>
              </a:r>
              <a:endParaRPr lang="en-US"/>
            </a:p>
          </p:txBody>
        </p:sp>
        <p:sp>
          <p:nvSpPr>
            <p:cNvPr id="35" name="Text Box 34"/>
            <p:cNvSpPr txBox="true"/>
            <p:nvPr/>
          </p:nvSpPr>
          <p:spPr>
            <a:xfrm>
              <a:off x="9665" y="3640"/>
              <a:ext cx="973" cy="483"/>
            </a:xfrm>
            <a:prstGeom prst="rect">
              <a:avLst/>
            </a:prstGeom>
            <a:noFill/>
          </p:spPr>
          <p:txBody>
            <a:bodyPr wrap="none" rtlCol="0" anchor="t">
              <a:spAutoFit/>
            </a:bodyPr>
            <a:p>
              <a:r>
                <a:rPr lang="en-US" altLang="en-US">
                  <a:sym typeface="+mn-ea"/>
                </a:rPr>
                <a:t>MISS</a:t>
              </a:r>
              <a:endParaRPr lang="en-US"/>
            </a:p>
          </p:txBody>
        </p:sp>
        <p:sp>
          <p:nvSpPr>
            <p:cNvPr id="36" name="Text Box 35"/>
            <p:cNvSpPr txBox="true"/>
            <p:nvPr/>
          </p:nvSpPr>
          <p:spPr>
            <a:xfrm>
              <a:off x="10638" y="3642"/>
              <a:ext cx="973" cy="483"/>
            </a:xfrm>
            <a:prstGeom prst="rect">
              <a:avLst/>
            </a:prstGeom>
            <a:noFill/>
          </p:spPr>
          <p:txBody>
            <a:bodyPr wrap="none" rtlCol="0" anchor="t">
              <a:spAutoFit/>
            </a:bodyPr>
            <a:p>
              <a:r>
                <a:rPr lang="en-US" altLang="en-US">
                  <a:sym typeface="+mn-ea"/>
                </a:rPr>
                <a:t>MISS</a:t>
              </a:r>
              <a:endParaRPr lang="en-US"/>
            </a:p>
          </p:txBody>
        </p:sp>
      </p:grpSp>
      <p:sp>
        <p:nvSpPr>
          <p:cNvPr id="37" name="Text Box 36"/>
          <p:cNvSpPr txBox="true"/>
          <p:nvPr/>
        </p:nvSpPr>
        <p:spPr>
          <a:xfrm>
            <a:off x="7433945" y="2316480"/>
            <a:ext cx="559435" cy="306705"/>
          </a:xfrm>
          <a:prstGeom prst="rect">
            <a:avLst/>
          </a:prstGeom>
          <a:noFill/>
        </p:spPr>
        <p:txBody>
          <a:bodyPr wrap="square" rtlCol="0" anchor="t">
            <a:spAutoFit/>
          </a:bodyPr>
          <a:p>
            <a:pPr algn="ctr"/>
            <a:r>
              <a:rPr lang="en-US" altLang="en-US">
                <a:sym typeface="+mn-ea"/>
              </a:rPr>
              <a:t>HIT</a:t>
            </a:r>
            <a:endParaRPr lang="en-US" altLang="en-US">
              <a:sym typeface="+mn-ea"/>
            </a:endParaRPr>
          </a:p>
        </p:txBody>
      </p:sp>
      <p:sp>
        <p:nvSpPr>
          <p:cNvPr id="39" name="Text Box 38"/>
          <p:cNvSpPr txBox="true"/>
          <p:nvPr/>
        </p:nvSpPr>
        <p:spPr>
          <a:xfrm>
            <a:off x="8056245" y="2316480"/>
            <a:ext cx="559435" cy="306705"/>
          </a:xfrm>
          <a:prstGeom prst="rect">
            <a:avLst/>
          </a:prstGeom>
          <a:noFill/>
        </p:spPr>
        <p:txBody>
          <a:bodyPr wrap="square" rtlCol="0" anchor="t">
            <a:spAutoFit/>
          </a:bodyPr>
          <a:p>
            <a:pPr algn="ctr"/>
            <a:r>
              <a:rPr lang="en-US" altLang="en-US">
                <a:sym typeface="+mn-ea"/>
              </a:rPr>
              <a:t>HIT</a:t>
            </a:r>
            <a:endParaRPr lang="en-US"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72856 0.00433637 L -0.000840841 0.143102 " pathEditMode="relative" rAng="0" ptsTypes="">
                                      <p:cBhvr>
                                        <p:cTn id="6" dur="1000" fill="hold"/>
                                        <p:tgtEl>
                                          <p:spTgt spid="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par>
                          <p:cTn id="11" fill="hold">
                            <p:stCondLst>
                              <p:cond delay="0"/>
                            </p:stCondLst>
                            <p:childTnLst>
                              <p:par>
                                <p:cTn id="12" presetID="0" presetClass="path" presetSubtype="0" accel="50000" decel="50000" autoRev="1" fill="hold" grpId="1" nodeType="afterEffect">
                                  <p:stCondLst>
                                    <p:cond delay="0"/>
                                  </p:stCondLst>
                                  <p:childTnLst>
                                    <p:animMotion origin="layout" path="M 0.000305181 0.137295 L 0.000305181 0.320156 L 0.276972 0.320156 L 0.276972 0.403098 " pathEditMode="relative" rAng="0" ptsTypes="">
                                      <p:cBhvr>
                                        <p:cTn id="13" dur="2000" fill="hold"/>
                                        <p:tgtEl>
                                          <p:spTgt spid="5"/>
                                        </p:tgtEl>
                                        <p:attrNameLst>
                                          <p:attrName>ppt_x</p:attrName>
                                          <p:attrName>ppt_y</p:attrName>
                                        </p:attrNameLst>
                                      </p:cBhvr>
                                      <p:rCtr x="138" y="133"/>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3" nodeType="clickEffect">
                                  <p:stCondLst>
                                    <p:cond delay="0"/>
                                  </p:stCondLst>
                                  <p:childTnLst>
                                    <p:animMotion origin="layout" path="M 0.000548048 0.133227 L 0.00311744 -0.00554019 " pathEditMode="relative" rAng="0" ptsTypes="">
                                      <p:cBhvr>
                                        <p:cTn id="17" dur="1000" fill="hold"/>
                                        <p:tgtEl>
                                          <p:spTgt spid="5"/>
                                        </p:tgtEl>
                                        <p:attrNameLst>
                                          <p:attrName>ppt_x</p:attrName>
                                          <p:attrName>ppt_y</p:attrName>
                                        </p:attrNameLst>
                                      </p:cBhvr>
                                      <p:rCtr x="1" y="-69"/>
                                    </p:animMotion>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2"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4"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9"/>
                                        </p:tgtEl>
                                        <p:attrNameLst>
                                          <p:attrName>style.visibility</p:attrName>
                                        </p:attrNameLst>
                                      </p:cBhvr>
                                      <p:to>
                                        <p:strVal val="hidden"/>
                                      </p:to>
                                    </p:set>
                                  </p:childTnLst>
                                </p:cTn>
                              </p:par>
                              <p:par>
                                <p:cTn id="36" presetID="0" presetClass="path" presetSubtype="0" accel="50000" decel="50000" autoRev="1" fill="hold" grpId="1" nodeType="withEffect">
                                  <p:stCondLst>
                                    <p:cond delay="0"/>
                                  </p:stCondLst>
                                  <p:childTnLst>
                                    <p:animMotion origin="layout" path="M 0.0154432 -0.00955733 L 0.0154432 0.171594 L 0.292102 0.171594 L 0.292102 0.253766 " pathEditMode="relative" rAng="0" ptsTypes="">
                                      <p:cBhvr>
                                        <p:cTn id="37" dur="2000" fill="hold"/>
                                        <p:tgtEl>
                                          <p:spTgt spid="17"/>
                                        </p:tgtEl>
                                        <p:attrNameLst>
                                          <p:attrName>ppt_x</p:attrName>
                                          <p:attrName>ppt_y</p:attrName>
                                        </p:attrNameLst>
                                      </p:cBhvr>
                                      <p:rCtr x="138" y="132"/>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4"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grpId="0" nodeType="clickEffect">
                                  <p:stCondLst>
                                    <p:cond delay="0"/>
                                  </p:stCondLst>
                                  <p:childTnLst>
                                    <p:animMotion origin="layout" path="M 0.00172856 0.00433637 L -0.000840841 0.143102 " pathEditMode="relative" rAng="0" ptsTypes="">
                                      <p:cBhvr>
                                        <p:cTn id="45" dur="1000" fill="hold"/>
                                        <p:tgtEl>
                                          <p:spTgt spid="18"/>
                                        </p:tgtEl>
                                        <p:attrNameLst>
                                          <p:attrName>ppt_x</p:attrName>
                                          <p:attrName>ppt_y</p:attrName>
                                        </p:attrNameLst>
                                      </p:cBhvr>
                                    </p:animMotion>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par>
                                <p:cTn id="50" presetID="1" presetClass="exit" presetSubtype="0" fill="hold" grpId="2" nodeType="withEffect">
                                  <p:stCondLst>
                                    <p:cond delay="0"/>
                                  </p:stCondLst>
                                  <p:childTnLst>
                                    <p:set>
                                      <p:cBhvr>
                                        <p:cTn id="51" dur="1" fill="hold">
                                          <p:stCondLst>
                                            <p:cond delay="0"/>
                                          </p:stCondLst>
                                        </p:cTn>
                                        <p:tgtEl>
                                          <p:spTgt spid="1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3" nodeType="clickEffect">
                                  <p:stCondLst>
                                    <p:cond delay="0"/>
                                  </p:stCondLst>
                                  <p:childTnLst>
                                    <p:animMotion origin="layout" path="M -0.000840841 0.135696 L 0.00172855 -0.00307105 " pathEditMode="relative" rAng="0" ptsTypes="">
                                      <p:cBhvr>
                                        <p:cTn id="55" dur="1000" fill="hold"/>
                                        <p:tgtEl>
                                          <p:spTgt spid="18"/>
                                        </p:tgtEl>
                                        <p:attrNameLst>
                                          <p:attrName>ppt_x</p:attrName>
                                          <p:attrName>ppt_y</p:attrName>
                                        </p:attrNameLst>
                                      </p:cBhvr>
                                      <p:rCtr x="1" y="-69"/>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2" nodeType="clickEffect">
                                  <p:stCondLst>
                                    <p:cond delay="0"/>
                                  </p:stCondLst>
                                  <p:childTnLst>
                                    <p:set>
                                      <p:cBhvr>
                                        <p:cTn id="59" dur="1" fill="hold">
                                          <p:stCondLst>
                                            <p:cond delay="0"/>
                                          </p:stCondLst>
                                        </p:cTn>
                                        <p:tgtEl>
                                          <p:spTgt spid="1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true"/>
      <p:bldP spid="5" grpId="1" bldLvl="0" animBg="true"/>
      <p:bldP spid="5" grpId="2" bldLvl="0" animBg="true"/>
      <p:bldP spid="5" grpId="3" bldLvl="0" animBg="true"/>
      <p:bldP spid="17" grpId="1" bldLvl="0" animBg="true"/>
      <p:bldP spid="17" grpId="2" bldLvl="0" animBg="true"/>
      <p:bldP spid="17" grpId="4" bldLvl="0" animBg="true"/>
      <p:bldP spid="18" grpId="0" bldLvl="0" animBg="true"/>
      <p:bldP spid="18" grpId="2" bldLvl="0" animBg="true"/>
      <p:bldP spid="18" grpId="3" bldLvl="0" animBg="true"/>
      <p:bldP spid="18" grpId="4" bldLvl="0" animBg="true"/>
      <p:bldP spid="33" grpId="0"/>
      <p:bldP spid="37"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89" name="Shape 89"/>
        <p:cNvGrpSpPr/>
        <p:nvPr/>
      </p:nvGrpSpPr>
      <p:grpSpPr>
        <a:xfrm>
          <a:off x="0" y="0"/>
          <a:ext cx="0" cy="0"/>
          <a:chOff x="0" y="0"/>
          <a:chExt cx="0" cy="0"/>
        </a:xfrm>
      </p:grpSpPr>
      <p:sp>
        <p:nvSpPr>
          <p:cNvPr id="90" name="Google Shape;90;p19"/>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GB"/>
              <a:t>OUTLINE(TEMP)</a:t>
            </a:r>
            <a:endParaRPr lang="en-GB"/>
          </a:p>
        </p:txBody>
      </p:sp>
      <p:sp>
        <p:nvSpPr>
          <p:cNvPr id="91" name="Google Shape;91;p19"/>
          <p:cNvSpPr txBox="true"/>
          <p:nvPr>
            <p:ph type="body" idx="1"/>
          </p:nvPr>
        </p:nvSpPr>
        <p:spPr>
          <a:xfrm>
            <a:off x="311700" y="1152475"/>
            <a:ext cx="8520600" cy="3955800"/>
          </a:xfrm>
          <a:prstGeom prst="rect">
            <a:avLst/>
          </a:prstGeom>
        </p:spPr>
        <p:txBody>
          <a:bodyPr spcFirstLastPara="1" wrap="square" lIns="91425" tIns="91425" rIns="91425" bIns="91425" anchor="t" anchorCtr="false">
            <a:noAutofit/>
          </a:bodyPr>
          <a:lstStyle/>
          <a:p>
            <a:pPr marL="457200" lvl="0" indent="-374650" algn="l" rtl="0">
              <a:spcBef>
                <a:spcPts val="0"/>
              </a:spcBef>
              <a:spcAft>
                <a:spcPts val="0"/>
              </a:spcAft>
              <a:buSzPts val="2300"/>
              <a:buChar char="●"/>
            </a:pPr>
            <a:r>
              <a:rPr lang="en-GB" sz="2300"/>
              <a:t>Emphasize motivation, impact - </a:t>
            </a:r>
            <a:endParaRPr sz="2300"/>
          </a:p>
          <a:p>
            <a:pPr marL="914400" lvl="1" indent="-374650" algn="l" rtl="0">
              <a:spcBef>
                <a:spcPts val="0"/>
              </a:spcBef>
              <a:spcAft>
                <a:spcPts val="0"/>
              </a:spcAft>
              <a:buSzPts val="2300"/>
              <a:buChar char="○"/>
            </a:pPr>
            <a:r>
              <a:rPr lang="en-GB" sz="2300"/>
              <a:t>Prefetching introduction</a:t>
            </a:r>
            <a:endParaRPr sz="2300"/>
          </a:p>
          <a:p>
            <a:pPr marL="914400" lvl="1" indent="-374650" algn="l" rtl="0">
              <a:spcBef>
                <a:spcPts val="0"/>
              </a:spcBef>
              <a:spcAft>
                <a:spcPts val="0"/>
              </a:spcAft>
              <a:buSzPts val="2300"/>
              <a:buChar char="○"/>
            </a:pPr>
            <a:r>
              <a:rPr lang="en-GB" sz="2300"/>
              <a:t>Prefetching improvement in multicore: low vs high BW</a:t>
            </a:r>
            <a:endParaRPr sz="2300"/>
          </a:p>
          <a:p>
            <a:pPr marL="457200" lvl="0" indent="-374650" algn="l" rtl="0">
              <a:spcBef>
                <a:spcPts val="0"/>
              </a:spcBef>
              <a:spcAft>
                <a:spcPts val="0"/>
              </a:spcAft>
              <a:buSzPts val="2300"/>
              <a:buChar char="●"/>
            </a:pPr>
            <a:r>
              <a:rPr lang="en-GB" sz="2300"/>
              <a:t>Body</a:t>
            </a:r>
            <a:endParaRPr sz="2300"/>
          </a:p>
          <a:p>
            <a:pPr marL="914400" lvl="1" indent="-374650" algn="l" rtl="0">
              <a:spcBef>
                <a:spcPts val="0"/>
              </a:spcBef>
              <a:spcAft>
                <a:spcPts val="0"/>
              </a:spcAft>
              <a:buSzPts val="2300"/>
              <a:buChar char="○"/>
            </a:pPr>
            <a:r>
              <a:rPr lang="en-GB" sz="2300"/>
              <a:t>Prior works: and why we don’t need them for servers</a:t>
            </a:r>
            <a:endParaRPr sz="2300"/>
          </a:p>
          <a:p>
            <a:pPr marL="1371600" lvl="2" indent="-374650" algn="l" rtl="0">
              <a:spcBef>
                <a:spcPts val="0"/>
              </a:spcBef>
              <a:spcAft>
                <a:spcPts val="0"/>
              </a:spcAft>
              <a:buSzPts val="2300"/>
              <a:buChar char="■"/>
            </a:pPr>
            <a:r>
              <a:rPr lang="en-GB" sz="2300"/>
              <a:t>General classification and grouping/clustering</a:t>
            </a:r>
            <a:endParaRPr sz="2300"/>
          </a:p>
          <a:p>
            <a:pPr marL="914400" lvl="1" indent="-374650" algn="l" rtl="0">
              <a:spcBef>
                <a:spcPts val="0"/>
              </a:spcBef>
              <a:spcAft>
                <a:spcPts val="0"/>
              </a:spcAft>
              <a:buSzPts val="2300"/>
              <a:buChar char="○"/>
            </a:pPr>
            <a:r>
              <a:rPr lang="en-GB" sz="2300"/>
              <a:t>Clustering results(performance only or timeliness too?)</a:t>
            </a:r>
            <a:endParaRPr sz="2300"/>
          </a:p>
          <a:p>
            <a:pPr marL="914400" lvl="1" indent="-374650" algn="l" rtl="0">
              <a:spcBef>
                <a:spcPts val="0"/>
              </a:spcBef>
              <a:spcAft>
                <a:spcPts val="0"/>
              </a:spcAft>
              <a:buSzPts val="2300"/>
              <a:buChar char="○"/>
            </a:pPr>
            <a:r>
              <a:rPr lang="en-GB" sz="2300"/>
              <a:t>Naive profiler</a:t>
            </a:r>
            <a:endParaRPr sz="2300"/>
          </a:p>
          <a:p>
            <a:pPr marL="457200" lvl="0" indent="-374650" algn="l" rtl="0">
              <a:spcBef>
                <a:spcPts val="0"/>
              </a:spcBef>
              <a:spcAft>
                <a:spcPts val="0"/>
              </a:spcAft>
              <a:buSzPts val="2300"/>
              <a:buChar char="●"/>
            </a:pPr>
            <a:r>
              <a:rPr lang="en-GB" sz="2300"/>
              <a:t>Conclusion</a:t>
            </a:r>
            <a:endParaRPr sz="2300"/>
          </a:p>
        </p:txBody>
      </p:sp>
      <p:sp>
        <p:nvSpPr>
          <p:cNvPr id="92" name="Google Shape;92;p19"/>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19" name="Shape 119"/>
        <p:cNvGrpSpPr/>
        <p:nvPr/>
      </p:nvGrpSpPr>
      <p:grpSpPr>
        <a:xfrm>
          <a:off x="0" y="0"/>
          <a:ext cx="0" cy="0"/>
          <a:chOff x="0" y="0"/>
          <a:chExt cx="0" cy="0"/>
        </a:xfrm>
      </p:grpSpPr>
      <p:sp>
        <p:nvSpPr>
          <p:cNvPr id="120" name="Google Shape;120;p21"/>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GB">
                <a:latin typeface="+mj-lt"/>
                <a:cs typeface="+mj-lt"/>
                <a:sym typeface="+mn-ea"/>
              </a:rPr>
              <a:t>Prefetching</a:t>
            </a:r>
            <a:endParaRPr lang="en-GB">
              <a:latin typeface="+mj-lt"/>
              <a:cs typeface="+mj-lt"/>
              <a:sym typeface="+mn-ea"/>
            </a:endParaRPr>
          </a:p>
        </p:txBody>
      </p:sp>
      <p:sp>
        <p:nvSpPr>
          <p:cNvPr id="121" name="Google Shape;121;p21"/>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grpSp>
        <p:nvGrpSpPr>
          <p:cNvPr id="1" name="Group 0"/>
          <p:cNvGrpSpPr/>
          <p:nvPr/>
        </p:nvGrpSpPr>
        <p:grpSpPr>
          <a:xfrm>
            <a:off x="2624455" y="1463040"/>
            <a:ext cx="3895090" cy="3324860"/>
            <a:chOff x="1710" y="2304"/>
            <a:chExt cx="6134" cy="5236"/>
          </a:xfrm>
        </p:grpSpPr>
        <p:sp>
          <p:nvSpPr>
            <p:cNvPr id="122" name="Google Shape;122;p21"/>
            <p:cNvSpPr/>
            <p:nvPr/>
          </p:nvSpPr>
          <p:spPr>
            <a:xfrm>
              <a:off x="5808" y="2304"/>
              <a:ext cx="1693" cy="916"/>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sz="1800"/>
                <a:t>CORE</a:t>
              </a:r>
              <a:endParaRPr sz="1800"/>
            </a:p>
          </p:txBody>
        </p:sp>
        <p:sp>
          <p:nvSpPr>
            <p:cNvPr id="123" name="Google Shape;123;p21"/>
            <p:cNvSpPr/>
            <p:nvPr/>
          </p:nvSpPr>
          <p:spPr>
            <a:xfrm>
              <a:off x="5808" y="4464"/>
              <a:ext cx="1693" cy="916"/>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sz="1800"/>
                <a:t>CACHE</a:t>
              </a:r>
              <a:endParaRPr sz="1800"/>
            </a:p>
          </p:txBody>
        </p:sp>
        <p:sp>
          <p:nvSpPr>
            <p:cNvPr id="124" name="Google Shape;124;p21"/>
            <p:cNvSpPr/>
            <p:nvPr/>
          </p:nvSpPr>
          <p:spPr>
            <a:xfrm>
              <a:off x="5808" y="6624"/>
              <a:ext cx="1693" cy="916"/>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sz="1800"/>
                <a:t>DRAM</a:t>
              </a:r>
              <a:endParaRPr sz="1800"/>
            </a:p>
          </p:txBody>
        </p:sp>
        <p:sp>
          <p:nvSpPr>
            <p:cNvPr id="125" name="Google Shape;125;p21"/>
            <p:cNvSpPr/>
            <p:nvPr/>
          </p:nvSpPr>
          <p:spPr>
            <a:xfrm>
              <a:off x="1710" y="4464"/>
              <a:ext cx="2721" cy="916"/>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800"/>
                <a:t>PREFETCHER</a:t>
              </a:r>
              <a:endParaRPr sz="1800"/>
            </a:p>
          </p:txBody>
        </p:sp>
        <p:cxnSp>
          <p:nvCxnSpPr>
            <p:cNvPr id="126" name="Google Shape;126;p21"/>
            <p:cNvCxnSpPr/>
            <p:nvPr/>
          </p:nvCxnSpPr>
          <p:spPr>
            <a:xfrm>
              <a:off x="6654" y="3220"/>
              <a:ext cx="0" cy="1244"/>
            </a:xfrm>
            <a:prstGeom prst="straightConnector1">
              <a:avLst/>
            </a:prstGeom>
            <a:noFill/>
            <a:ln w="19050" cap="flat" cmpd="sng">
              <a:solidFill>
                <a:srgbClr val="000000"/>
              </a:solidFill>
              <a:prstDash val="solid"/>
              <a:round/>
              <a:headEnd type="none" w="med" len="med"/>
              <a:tailEnd type="triangle" w="med" len="med"/>
            </a:ln>
          </p:spPr>
        </p:cxnSp>
        <p:cxnSp>
          <p:nvCxnSpPr>
            <p:cNvPr id="127" name="Google Shape;127;p21"/>
            <p:cNvCxnSpPr>
              <a:endCxn id="125" idx="0"/>
            </p:cNvCxnSpPr>
            <p:nvPr/>
          </p:nvCxnSpPr>
          <p:spPr>
            <a:xfrm flipH="true">
              <a:off x="3080" y="3851"/>
              <a:ext cx="3570" cy="613"/>
            </a:xfrm>
            <a:prstGeom prst="bentConnector2">
              <a:avLst/>
            </a:prstGeom>
            <a:noFill/>
            <a:ln w="19050" cap="flat" cmpd="sng">
              <a:solidFill>
                <a:srgbClr val="000000"/>
              </a:solidFill>
              <a:prstDash val="lgDash"/>
              <a:round/>
              <a:headEnd type="none" w="med" len="med"/>
              <a:tailEnd type="triangle" w="med" len="med"/>
            </a:ln>
          </p:spPr>
        </p:cxnSp>
        <p:cxnSp>
          <p:nvCxnSpPr>
            <p:cNvPr id="128" name="Google Shape;128;p21"/>
            <p:cNvCxnSpPr>
              <a:stCxn id="125" idx="3"/>
              <a:endCxn id="123" idx="1"/>
            </p:cNvCxnSpPr>
            <p:nvPr/>
          </p:nvCxnSpPr>
          <p:spPr>
            <a:xfrm>
              <a:off x="4440" y="4922"/>
              <a:ext cx="1377" cy="0"/>
            </a:xfrm>
            <a:prstGeom prst="straightConnector1">
              <a:avLst/>
            </a:prstGeom>
            <a:noFill/>
            <a:ln w="19050" cap="flat" cmpd="sng">
              <a:solidFill>
                <a:srgbClr val="000000"/>
              </a:solidFill>
              <a:prstDash val="lgDash"/>
              <a:round/>
              <a:headEnd type="none" w="med" len="med"/>
              <a:tailEnd type="triangle" w="med" len="med"/>
            </a:ln>
          </p:spPr>
        </p:cxnSp>
        <p:cxnSp>
          <p:nvCxnSpPr>
            <p:cNvPr id="129" name="Google Shape;129;p21"/>
            <p:cNvCxnSpPr/>
            <p:nvPr/>
          </p:nvCxnSpPr>
          <p:spPr>
            <a:xfrm flipH="true">
              <a:off x="6534" y="5384"/>
              <a:ext cx="6" cy="1238"/>
            </a:xfrm>
            <a:prstGeom prst="straightConnector1">
              <a:avLst/>
            </a:prstGeom>
            <a:noFill/>
            <a:ln w="19050" cap="flat" cmpd="sng">
              <a:solidFill>
                <a:srgbClr val="000000"/>
              </a:solidFill>
              <a:prstDash val="solid"/>
              <a:round/>
              <a:headEnd type="none" w="med" len="med"/>
              <a:tailEnd type="triangle" w="med" len="med"/>
            </a:ln>
          </p:spPr>
        </p:cxnSp>
        <p:cxnSp>
          <p:nvCxnSpPr>
            <p:cNvPr id="130" name="Google Shape;130;p21"/>
            <p:cNvCxnSpPr/>
            <p:nvPr/>
          </p:nvCxnSpPr>
          <p:spPr>
            <a:xfrm flipH="true">
              <a:off x="6891" y="5380"/>
              <a:ext cx="3" cy="1238"/>
            </a:xfrm>
            <a:prstGeom prst="straightConnector1">
              <a:avLst/>
            </a:prstGeom>
            <a:noFill/>
            <a:ln w="19050" cap="flat" cmpd="sng">
              <a:solidFill>
                <a:srgbClr val="000000"/>
              </a:solidFill>
              <a:prstDash val="solid"/>
              <a:round/>
              <a:headEnd type="triangle" w="med" len="med"/>
              <a:tailEnd type="none" w="med" len="med"/>
            </a:ln>
          </p:spPr>
        </p:cxnSp>
        <p:sp>
          <p:nvSpPr>
            <p:cNvPr id="131" name="Google Shape;131;p21"/>
            <p:cNvSpPr/>
            <p:nvPr/>
          </p:nvSpPr>
          <p:spPr>
            <a:xfrm>
              <a:off x="4851" y="3404"/>
              <a:ext cx="356" cy="351"/>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a:solidFill>
                    <a:srgbClr val="FFFFFF"/>
                  </a:solidFill>
                </a:rPr>
                <a:t>t1</a:t>
              </a:r>
              <a:endParaRPr>
                <a:solidFill>
                  <a:srgbClr val="FFFFFF"/>
                </a:solidFill>
              </a:endParaRPr>
            </a:p>
          </p:txBody>
        </p:sp>
        <p:sp>
          <p:nvSpPr>
            <p:cNvPr id="132" name="Google Shape;132;p21"/>
            <p:cNvSpPr txBox="true"/>
            <p:nvPr/>
          </p:nvSpPr>
          <p:spPr>
            <a:xfrm>
              <a:off x="5115" y="3314"/>
              <a:ext cx="2160"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b="1"/>
                <a:t>x;x+2;x+4</a:t>
              </a:r>
              <a:endParaRPr b="1"/>
            </a:p>
          </p:txBody>
        </p:sp>
        <p:sp>
          <p:nvSpPr>
            <p:cNvPr id="133" name="Google Shape;133;p21"/>
            <p:cNvSpPr txBox="true"/>
            <p:nvPr/>
          </p:nvSpPr>
          <p:spPr>
            <a:xfrm>
              <a:off x="4797" y="4435"/>
              <a:ext cx="951"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b="1"/>
                <a:t>x+6</a:t>
              </a:r>
              <a:endParaRPr b="1"/>
            </a:p>
          </p:txBody>
        </p:sp>
        <p:sp>
          <p:nvSpPr>
            <p:cNvPr id="134" name="Google Shape;134;p21"/>
            <p:cNvSpPr/>
            <p:nvPr/>
          </p:nvSpPr>
          <p:spPr>
            <a:xfrm>
              <a:off x="4995" y="5067"/>
              <a:ext cx="356" cy="351"/>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a:solidFill>
                    <a:srgbClr val="FFFFFF"/>
                  </a:solidFill>
                </a:rPr>
                <a:t>t2</a:t>
              </a:r>
              <a:endParaRPr>
                <a:solidFill>
                  <a:srgbClr val="FFFFFF"/>
                </a:solidFill>
              </a:endParaRPr>
            </a:p>
          </p:txBody>
        </p:sp>
        <p:sp>
          <p:nvSpPr>
            <p:cNvPr id="135" name="Google Shape;135;p21"/>
            <p:cNvSpPr/>
            <p:nvPr/>
          </p:nvSpPr>
          <p:spPr>
            <a:xfrm>
              <a:off x="6064" y="5551"/>
              <a:ext cx="356" cy="351"/>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a:solidFill>
                    <a:srgbClr val="FFFFFF"/>
                  </a:solidFill>
                </a:rPr>
                <a:t>t3</a:t>
              </a:r>
              <a:endParaRPr>
                <a:solidFill>
                  <a:srgbClr val="FFFFFF"/>
                </a:solidFill>
              </a:endParaRPr>
            </a:p>
          </p:txBody>
        </p:sp>
        <p:sp>
          <p:nvSpPr>
            <p:cNvPr id="136" name="Google Shape;136;p21"/>
            <p:cNvSpPr/>
            <p:nvPr/>
          </p:nvSpPr>
          <p:spPr>
            <a:xfrm>
              <a:off x="7020" y="5551"/>
              <a:ext cx="356" cy="351"/>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a:solidFill>
                    <a:srgbClr val="FFFFFF"/>
                  </a:solidFill>
                </a:rPr>
                <a:t>t4</a:t>
              </a:r>
              <a:endParaRPr>
                <a:solidFill>
                  <a:srgbClr val="FFFFFF"/>
                </a:solidFill>
              </a:endParaRPr>
            </a:p>
          </p:txBody>
        </p:sp>
        <p:sp>
          <p:nvSpPr>
            <p:cNvPr id="137" name="Google Shape;137;p21"/>
            <p:cNvSpPr/>
            <p:nvPr/>
          </p:nvSpPr>
          <p:spPr>
            <a:xfrm>
              <a:off x="7035" y="3507"/>
              <a:ext cx="356" cy="351"/>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a:solidFill>
                    <a:srgbClr val="FFFFFF"/>
                  </a:solidFill>
                </a:rPr>
                <a:t>t5</a:t>
              </a:r>
              <a:endParaRPr>
                <a:solidFill>
                  <a:srgbClr val="FFFFFF"/>
                </a:solidFill>
              </a:endParaRPr>
            </a:p>
          </p:txBody>
        </p:sp>
        <p:sp>
          <p:nvSpPr>
            <p:cNvPr id="138" name="Google Shape;138;p21"/>
            <p:cNvSpPr txBox="true"/>
            <p:nvPr/>
          </p:nvSpPr>
          <p:spPr>
            <a:xfrm>
              <a:off x="6894" y="3674"/>
              <a:ext cx="951"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b="1"/>
                <a:t>x+6</a:t>
              </a:r>
              <a:endParaRPr b="1"/>
            </a:p>
          </p:txBody>
        </p:sp>
        <p:sp>
          <p:nvSpPr>
            <p:cNvPr id="139" name="Google Shape;139;p21"/>
            <p:cNvSpPr txBox="true"/>
            <p:nvPr/>
          </p:nvSpPr>
          <p:spPr>
            <a:xfrm>
              <a:off x="5766" y="5828"/>
              <a:ext cx="951"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b="1"/>
                <a:t>x+6</a:t>
              </a:r>
              <a:endParaRPr b="1"/>
            </a:p>
          </p:txBody>
        </p:sp>
        <p:sp>
          <p:nvSpPr>
            <p:cNvPr id="140" name="Google Shape;140;p21"/>
            <p:cNvSpPr txBox="true"/>
            <p:nvPr/>
          </p:nvSpPr>
          <p:spPr>
            <a:xfrm>
              <a:off x="6894" y="5834"/>
              <a:ext cx="951" cy="63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b="1"/>
                <a:t>x+6</a:t>
              </a:r>
              <a:endParaRPr b="1"/>
            </a:p>
          </p:txBody>
        </p:sp>
        <p:cxnSp>
          <p:nvCxnSpPr>
            <p:cNvPr id="141" name="Google Shape;141;p21"/>
            <p:cNvCxnSpPr/>
            <p:nvPr/>
          </p:nvCxnSpPr>
          <p:spPr>
            <a:xfrm>
              <a:off x="6894" y="3220"/>
              <a:ext cx="0" cy="1244"/>
            </a:xfrm>
            <a:prstGeom prst="straightConnector1">
              <a:avLst/>
            </a:prstGeom>
            <a:noFill/>
            <a:ln w="19050" cap="flat" cmpd="sng">
              <a:solidFill>
                <a:srgbClr val="000000"/>
              </a:solidFill>
              <a:prstDash val="solid"/>
              <a:round/>
              <a:headEnd type="triangle" w="med" len="med"/>
              <a:tailEnd type="none" w="med" len="med"/>
            </a:ln>
          </p:spPr>
        </p:cxnSp>
      </p:gr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45" name="Shape 145"/>
        <p:cNvGrpSpPr/>
        <p:nvPr/>
      </p:nvGrpSpPr>
      <p:grpSpPr>
        <a:xfrm>
          <a:off x="0" y="0"/>
          <a:ext cx="0" cy="0"/>
          <a:chOff x="0" y="0"/>
          <a:chExt cx="0" cy="0"/>
        </a:xfrm>
      </p:grpSpPr>
      <p:sp>
        <p:nvSpPr>
          <p:cNvPr id="146" name="Google Shape;146;p22"/>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GB">
                <a:latin typeface="+mj-lt"/>
                <a:cs typeface="+mj-lt"/>
              </a:rPr>
              <a:t>Prefetching </a:t>
            </a:r>
            <a:endParaRPr lang="en-GB">
              <a:latin typeface="+mj-lt"/>
              <a:cs typeface="+mj-lt"/>
            </a:endParaRPr>
          </a:p>
        </p:txBody>
      </p:sp>
      <p:sp>
        <p:nvSpPr>
          <p:cNvPr id="147" name="Google Shape;147;p22"/>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None/>
            </a:pPr>
            <a:fld id="{00000000-1234-1234-1234-123412341234}" type="slidenum">
              <a:rPr lang="en-GB"/>
            </a:fld>
            <a:endParaRPr lang="en-GB"/>
          </a:p>
        </p:txBody>
      </p:sp>
      <p:sp>
        <p:nvSpPr>
          <p:cNvPr id="148" name="Google Shape;148;p22"/>
          <p:cNvSpPr/>
          <p:nvPr/>
        </p:nvSpPr>
        <p:spPr>
          <a:xfrm>
            <a:off x="3809310" y="4231640"/>
            <a:ext cx="10749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sz="1800"/>
              <a:t>DRAM</a:t>
            </a:r>
            <a:endParaRPr sz="1800"/>
          </a:p>
        </p:txBody>
      </p:sp>
      <p:sp>
        <p:nvSpPr>
          <p:cNvPr id="149" name="Google Shape;149;p22"/>
          <p:cNvSpPr/>
          <p:nvPr/>
        </p:nvSpPr>
        <p:spPr>
          <a:xfrm>
            <a:off x="1459175" y="14630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800"/>
              <a:t>CORE 0</a:t>
            </a:r>
            <a:endParaRPr sz="1800"/>
          </a:p>
        </p:txBody>
      </p:sp>
      <p:sp>
        <p:nvSpPr>
          <p:cNvPr id="150" name="Google Shape;150;p22"/>
          <p:cNvSpPr/>
          <p:nvPr/>
        </p:nvSpPr>
        <p:spPr>
          <a:xfrm>
            <a:off x="1459175" y="26060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800"/>
              <a:t>L2C</a:t>
            </a:r>
            <a:endParaRPr sz="1800"/>
          </a:p>
        </p:txBody>
      </p:sp>
      <p:cxnSp>
        <p:nvCxnSpPr>
          <p:cNvPr id="151" name="Google Shape;151;p22"/>
          <p:cNvCxnSpPr/>
          <p:nvPr/>
        </p:nvCxnSpPr>
        <p:spPr>
          <a:xfrm>
            <a:off x="1996625" y="2044440"/>
            <a:ext cx="0" cy="548640"/>
          </a:xfrm>
          <a:prstGeom prst="straightConnector1">
            <a:avLst/>
          </a:prstGeom>
          <a:noFill/>
          <a:ln w="19050" cap="flat" cmpd="sng">
            <a:solidFill>
              <a:srgbClr val="000000"/>
            </a:solidFill>
            <a:prstDash val="solid"/>
            <a:round/>
            <a:headEnd type="triangle" w="med" len="med"/>
            <a:tailEnd type="triangle" w="med" len="med"/>
          </a:ln>
        </p:spPr>
      </p:cxnSp>
      <p:pic>
        <p:nvPicPr>
          <p:cNvPr id="3" name="Picture 2" descr="80e64ed603096ccdbde5fc835f1cfcf8"/>
          <p:cNvPicPr>
            <a:picLocks noChangeAspect="true"/>
          </p:cNvPicPr>
          <p:nvPr/>
        </p:nvPicPr>
        <p:blipFill>
          <a:blip r:embed="rId1"/>
          <a:srcRect l="-5871" t="33493" r="18405" b="-12268"/>
          <a:stretch>
            <a:fillRect/>
          </a:stretch>
        </p:blipFill>
        <p:spPr>
          <a:xfrm>
            <a:off x="2413635" y="3013710"/>
            <a:ext cx="780415" cy="622300"/>
          </a:xfrm>
          <a:prstGeom prst="rect">
            <a:avLst/>
          </a:prstGeom>
        </p:spPr>
      </p:pic>
      <p:sp>
        <p:nvSpPr>
          <p:cNvPr id="4" name="Flowchart: Punched Tape 3"/>
          <p:cNvSpPr/>
          <p:nvPr/>
        </p:nvSpPr>
        <p:spPr>
          <a:xfrm>
            <a:off x="2722245" y="2644140"/>
            <a:ext cx="485140" cy="311150"/>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HIT</a:t>
            </a:r>
            <a:endParaRPr lang="en-US" altLang="en-US"/>
          </a:p>
        </p:txBody>
      </p:sp>
      <p:sp>
        <p:nvSpPr>
          <p:cNvPr id="5" name="Rounded Rectangle 4"/>
          <p:cNvSpPr/>
          <p:nvPr/>
        </p:nvSpPr>
        <p:spPr>
          <a:xfrm>
            <a:off x="1643380" y="2115185"/>
            <a:ext cx="250190" cy="234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Rounded Rectangle 5"/>
          <p:cNvSpPr/>
          <p:nvPr/>
        </p:nvSpPr>
        <p:spPr>
          <a:xfrm>
            <a:off x="1643380" y="3251200"/>
            <a:ext cx="250190" cy="234950"/>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cxnSp>
        <p:nvCxnSpPr>
          <p:cNvPr id="2" name="Elbow Connector 1"/>
          <p:cNvCxnSpPr/>
          <p:nvPr/>
        </p:nvCxnSpPr>
        <p:spPr>
          <a:xfrm rot="5400000" flipV="true">
            <a:off x="2692400" y="2603500"/>
            <a:ext cx="1018540" cy="2237105"/>
          </a:xfrm>
          <a:prstGeom prst="bentConnector3">
            <a:avLst>
              <a:gd name="adj1" fmla="val 68796"/>
            </a:avLst>
          </a:prstGeom>
          <a:ln w="1905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5400000" flipV="true">
            <a:off x="2692400" y="2603500"/>
            <a:ext cx="1018540" cy="2237105"/>
          </a:xfrm>
          <a:prstGeom prst="bentConnector3">
            <a:avLst>
              <a:gd name="adj1" fmla="val 68796"/>
            </a:avLst>
          </a:prstGeom>
          <a:ln w="1905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5608955" y="2229485"/>
            <a:ext cx="250190" cy="234950"/>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b="1"/>
              <a:t>X</a:t>
            </a:r>
            <a:endParaRPr lang="en-US" altLang="en-US" b="1"/>
          </a:p>
        </p:txBody>
      </p:sp>
      <p:sp>
        <p:nvSpPr>
          <p:cNvPr id="9" name="Text Box 8"/>
          <p:cNvSpPr txBox="true"/>
          <p:nvPr/>
        </p:nvSpPr>
        <p:spPr>
          <a:xfrm>
            <a:off x="5858510" y="2195195"/>
            <a:ext cx="2254250" cy="306705"/>
          </a:xfrm>
          <a:prstGeom prst="rect">
            <a:avLst/>
          </a:prstGeom>
          <a:noFill/>
        </p:spPr>
        <p:txBody>
          <a:bodyPr wrap="square" rtlCol="0">
            <a:spAutoFit/>
          </a:bodyPr>
          <a:p>
            <a:r>
              <a:rPr lang="en-US" altLang="en-US" b="1"/>
              <a:t>Demand request for X</a:t>
            </a:r>
            <a:endParaRPr lang="en-US" altLang="en-US" b="1"/>
          </a:p>
        </p:txBody>
      </p:sp>
      <p:sp>
        <p:nvSpPr>
          <p:cNvPr id="10" name="Rounded Rectangle 9"/>
          <p:cNvSpPr/>
          <p:nvPr/>
        </p:nvSpPr>
        <p:spPr>
          <a:xfrm>
            <a:off x="5608955" y="2635885"/>
            <a:ext cx="250190" cy="2349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b="1"/>
              <a:t>X</a:t>
            </a:r>
            <a:endParaRPr lang="en-US" altLang="en-US" b="1"/>
          </a:p>
        </p:txBody>
      </p:sp>
      <p:sp>
        <p:nvSpPr>
          <p:cNvPr id="11" name="Text Box 10"/>
          <p:cNvSpPr txBox="true"/>
          <p:nvPr/>
        </p:nvSpPr>
        <p:spPr>
          <a:xfrm>
            <a:off x="5858510" y="2601595"/>
            <a:ext cx="2254250" cy="306705"/>
          </a:xfrm>
          <a:prstGeom prst="rect">
            <a:avLst/>
          </a:prstGeom>
          <a:noFill/>
        </p:spPr>
        <p:txBody>
          <a:bodyPr wrap="square" rtlCol="0">
            <a:spAutoFit/>
          </a:bodyPr>
          <a:p>
            <a:r>
              <a:rPr lang="en-US" altLang="en-US" b="1"/>
              <a:t>Prefetch request for X</a:t>
            </a:r>
            <a:endParaRPr lang="en-US" altLang="en-US"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00935324 -0.00772294 L 0.00935324 0.0913147 L 0.283899 0.0913147 L 0.283899 0.190353 " pathEditMode="relative" rAng="0" ptsTypes="">
                                      <p:cBhvr>
                                        <p:cTn id="6" dur="2000" fill="hold"/>
                                        <p:tgtEl>
                                          <p:spTgt spid="6"/>
                                        </p:tgtEl>
                                        <p:attrNameLst>
                                          <p:attrName>ppt_x</p:attrName>
                                          <p:attrName>ppt_y</p:attrName>
                                        </p:attrNameLst>
                                      </p:cBhvr>
                                      <p:rCtr x="137" y="99"/>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2" nodeType="clickEffect">
                                  <p:stCondLst>
                                    <p:cond delay="0"/>
                                  </p:stCondLst>
                                  <p:childTnLst>
                                    <p:animMotion origin="layout" path="M 0.282946 0.193584 L 0.282946 0.075918 L 0.0425281 0.075918 L 0.0425281 -0.0416021 " pathEditMode="relative" rAng="0" ptsTypes="">
                                      <p:cBhvr>
                                        <p:cTn id="10" dur="2000" fill="hold"/>
                                        <p:tgtEl>
                                          <p:spTgt spid="6"/>
                                        </p:tgtEl>
                                        <p:attrNameLst>
                                          <p:attrName>ppt_x</p:attrName>
                                          <p:attrName>ppt_y</p:attrName>
                                        </p:attrNameLst>
                                      </p:cBhvr>
                                      <p:rCtr x="-120" y="-117"/>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1000"/>
                                  </p:stCondLst>
                                  <p:childTnLst>
                                    <p:animMotion origin="layout" path="M 0.00163156 -0.00599644 L 0.00163156 0.147635 " pathEditMode="relative" rAng="0" ptsTypes="">
                                      <p:cBhvr>
                                        <p:cTn id="14" dur="2000" fill="hold"/>
                                        <p:tgtEl>
                                          <p:spTgt spid="5"/>
                                        </p:tgtEl>
                                        <p:attrNameLst>
                                          <p:attrName>ppt_x</p:attrName>
                                          <p:attrName>ppt_y</p:attrName>
                                        </p:attrNameLst>
                                      </p:cBhvr>
                                      <p:rCtr x="0" y="77"/>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xit" presetSubtype="0" fill="hold" grpId="2"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0" presetClass="path" presetSubtype="0" accel="50000" decel="50000" fill="hold" grpId="1" nodeType="withEffect">
                                  <p:stCondLst>
                                    <p:cond delay="0"/>
                                  </p:stCondLst>
                                  <p:childTnLst>
                                    <p:animMotion origin="layout" path="M 0.0025 0.15642 L 0 1.23624e-09 " pathEditMode="relative" rAng="0" ptsTypes="">
                                      <p:cBhvr>
                                        <p:cTn id="28"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true"/>
      <p:bldP spid="4" grpId="1" animBg="true"/>
      <p:bldP spid="6" grpId="1" bldLvl="0" animBg="true"/>
      <p:bldP spid="5" grpId="0" bldLvl="0" animBg="true"/>
      <p:bldP spid="5" grpId="1" bldLvl="0" animBg="true"/>
      <p:bldP spid="6" grpId="2" bldLvl="0" animBg="true"/>
      <p:bldP spid="4" grpId="2" bldLvl="0" animBg="true"/>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208" name="Shape 208"/>
        <p:cNvGrpSpPr/>
        <p:nvPr/>
      </p:nvGrpSpPr>
      <p:grpSpPr>
        <a:xfrm>
          <a:off x="0" y="0"/>
          <a:ext cx="0" cy="0"/>
          <a:chOff x="0" y="0"/>
          <a:chExt cx="0" cy="0"/>
        </a:xfrm>
      </p:grpSpPr>
      <p:sp>
        <p:nvSpPr>
          <p:cNvPr id="209" name="Google Shape;209;p25"/>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Clr>
                <a:schemeClr val="dk1"/>
              </a:buClr>
              <a:buSzPts val="1100"/>
              <a:buFont typeface="Arial" panose="020B0604020202020204"/>
              <a:buNone/>
            </a:pPr>
            <a:r>
              <a:rPr lang="en-GB">
                <a:latin typeface="Arial" panose="020B0604020202020204" pitchFamily="34" charset="0"/>
                <a:cs typeface="Arial" panose="020B0604020202020204" pitchFamily="34" charset="0"/>
              </a:rPr>
              <a:t>Prior </a:t>
            </a:r>
            <a:r>
              <a:rPr lang="en-GB">
                <a:cs typeface="Arial" panose="020B0604020202020204" pitchFamily="34" charset="0"/>
              </a:rPr>
              <a:t>works</a:t>
            </a:r>
            <a:endParaRPr lang="en-GB">
              <a:cs typeface="Arial" panose="020B0604020202020204" pitchFamily="34" charset="0"/>
            </a:endParaRPr>
          </a:p>
          <a:p>
            <a:pPr marL="0" lvl="0" indent="0" algn="l" rtl="0">
              <a:spcBef>
                <a:spcPts val="0"/>
              </a:spcBef>
              <a:spcAft>
                <a:spcPts val="0"/>
              </a:spcAft>
              <a:buNone/>
            </a:pPr>
            <a:endParaRPr>
              <a:cs typeface="Arial" panose="020B0604020202020204" pitchFamily="34" charset="0"/>
            </a:endParaRPr>
          </a:p>
        </p:txBody>
      </p:sp>
      <p:sp>
        <p:nvSpPr>
          <p:cNvPr id="210" name="Google Shape;210;p25"/>
          <p:cNvSpPr txBox="true"/>
          <p:nvPr>
            <p:ph type="body" idx="1"/>
          </p:nvPr>
        </p:nvSpPr>
        <p:spPr>
          <a:xfrm>
            <a:off x="311700" y="1152475"/>
            <a:ext cx="8520600" cy="3750600"/>
          </a:xfrm>
          <a:prstGeom prst="rect">
            <a:avLst/>
          </a:prstGeom>
        </p:spPr>
        <p:txBody>
          <a:bodyPr spcFirstLastPara="1" wrap="square" lIns="91425" tIns="91425" rIns="91425" bIns="91425" anchor="t" anchorCtr="false">
            <a:noAutofit/>
          </a:bodyPr>
          <a:lstStyle/>
          <a:p>
            <a:pPr lvl="0" algn="l" rtl="0">
              <a:spcBef>
                <a:spcPts val="0"/>
              </a:spcBef>
              <a:spcAft>
                <a:spcPts val="0"/>
              </a:spcAft>
              <a:buSzPts val="3000"/>
            </a:pPr>
            <a:r>
              <a:rPr lang="en-US" altLang="en-GB">
                <a:latin typeface="Arial" panose="020B0604020202020204" pitchFamily="34" charset="0"/>
                <a:cs typeface="Arial" panose="020B0604020202020204" pitchFamily="34" charset="0"/>
              </a:rPr>
              <a:t>Create group/cluster of cores with similar prefetch behavior</a:t>
            </a:r>
            <a:endParaRPr lang="en-GB">
              <a:latin typeface="Arial" panose="020B0604020202020204" pitchFamily="34" charset="0"/>
              <a:cs typeface="Arial" panose="020B0604020202020204" pitchFamily="34" charset="0"/>
            </a:endParaRPr>
          </a:p>
          <a:p>
            <a:pPr marL="457200" lvl="0" indent="-419100" algn="l" rtl="0">
              <a:spcBef>
                <a:spcPts val="0"/>
              </a:spcBef>
              <a:spcAft>
                <a:spcPts val="0"/>
              </a:spcAft>
              <a:buSzPts val="3000"/>
              <a:buChar char="●"/>
            </a:pPr>
            <a:r>
              <a:rPr lang="en-GB">
                <a:latin typeface="Arial" panose="020B0604020202020204" pitchFamily="34" charset="0"/>
                <a:cs typeface="Arial" panose="020B0604020202020204" pitchFamily="34" charset="0"/>
              </a:rPr>
              <a:t>Reduce </a:t>
            </a:r>
            <a:r>
              <a:rPr lang="en-US" altLang="en-GB">
                <a:latin typeface="Arial" panose="020B0604020202020204" pitchFamily="34" charset="0"/>
                <a:cs typeface="Arial" panose="020B0604020202020204" pitchFamily="34" charset="0"/>
              </a:rPr>
              <a:t>extra </a:t>
            </a:r>
            <a:r>
              <a:rPr lang="en-GB">
                <a:latin typeface="Arial" panose="020B0604020202020204" pitchFamily="34" charset="0"/>
                <a:cs typeface="Arial" panose="020B0604020202020204" pitchFamily="34" charset="0"/>
              </a:rPr>
              <a:t>DRAM traffic</a:t>
            </a:r>
            <a:r>
              <a:rPr lang="en-US" altLang="en-GB">
                <a:latin typeface="Arial" panose="020B0604020202020204" pitchFamily="34" charset="0"/>
                <a:cs typeface="Arial" panose="020B0604020202020204" pitchFamily="34" charset="0"/>
              </a:rPr>
              <a:t> of prefetching</a:t>
            </a:r>
            <a:r>
              <a:rPr lang="en-GB">
                <a:latin typeface="Arial" panose="020B0604020202020204" pitchFamily="34" charset="0"/>
                <a:cs typeface="Arial" panose="020B0604020202020204" pitchFamily="34" charset="0"/>
              </a:rPr>
              <a:t> by </a:t>
            </a:r>
            <a:r>
              <a:rPr lang="en-US" altLang="en-GB">
                <a:latin typeface="Arial" panose="020B0604020202020204" pitchFamily="34" charset="0"/>
                <a:cs typeface="Arial" panose="020B0604020202020204" pitchFamily="34" charset="0"/>
              </a:rPr>
              <a:t>turning off </a:t>
            </a:r>
            <a:r>
              <a:rPr lang="en-GB">
                <a:latin typeface="Arial" panose="020B0604020202020204" pitchFamily="34" charset="0"/>
                <a:cs typeface="Arial" panose="020B0604020202020204" pitchFamily="34" charset="0"/>
              </a:rPr>
              <a:t>prefetcher </a:t>
            </a:r>
            <a:r>
              <a:rPr lang="en-US" altLang="en-GB">
                <a:latin typeface="Arial" panose="020B0604020202020204" pitchFamily="34" charset="0"/>
                <a:cs typeface="Arial" panose="020B0604020202020204" pitchFamily="34" charset="0"/>
              </a:rPr>
              <a:t>for</a:t>
            </a:r>
            <a:r>
              <a:rPr lang="en-GB">
                <a:latin typeface="Arial" panose="020B0604020202020204" pitchFamily="34" charset="0"/>
                <a:cs typeface="Arial" panose="020B0604020202020204" pitchFamily="34" charset="0"/>
              </a:rPr>
              <a:t> prefetch </a:t>
            </a:r>
            <a:r>
              <a:rPr lang="en-US" altLang="en-GB">
                <a:latin typeface="Arial" panose="020B0604020202020204" pitchFamily="34" charset="0"/>
                <a:cs typeface="Arial" panose="020B0604020202020204" pitchFamily="34" charset="0"/>
              </a:rPr>
              <a:t>un</a:t>
            </a:r>
            <a:r>
              <a:rPr lang="en-GB">
                <a:latin typeface="Arial" panose="020B0604020202020204" pitchFamily="34" charset="0"/>
                <a:cs typeface="Arial" panose="020B0604020202020204" pitchFamily="34" charset="0"/>
              </a:rPr>
              <a:t>friendly applications</a:t>
            </a:r>
            <a:endParaRPr lang="en-GB">
              <a:latin typeface="Arial" panose="020B0604020202020204" pitchFamily="34" charset="0"/>
              <a:cs typeface="Arial" panose="020B0604020202020204" pitchFamily="34" charset="0"/>
            </a:endParaRPr>
          </a:p>
        </p:txBody>
      </p:sp>
      <p:sp>
        <p:nvSpPr>
          <p:cNvPr id="211" name="Google Shape;211;p25"/>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304" name="Shape 304"/>
        <p:cNvGrpSpPr/>
        <p:nvPr/>
      </p:nvGrpSpPr>
      <p:grpSpPr>
        <a:xfrm>
          <a:off x="0" y="0"/>
          <a:ext cx="0" cy="0"/>
          <a:chOff x="0" y="0"/>
          <a:chExt cx="0" cy="0"/>
        </a:xfrm>
      </p:grpSpPr>
      <p:sp>
        <p:nvSpPr>
          <p:cNvPr id="305" name="Google Shape;305;p29"/>
          <p:cNvSpPr txBox="true"/>
          <p:nvPr>
            <p:ph type="body" idx="1"/>
          </p:nvPr>
        </p:nvSpPr>
        <p:spPr>
          <a:xfrm>
            <a:off x="311700" y="2308965"/>
            <a:ext cx="8726100" cy="16944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GB" sz="2500"/>
              <a:t>We examine the performance tradeoff between:</a:t>
            </a:r>
            <a:endParaRPr sz="2500"/>
          </a:p>
          <a:p>
            <a:pPr marL="914400" lvl="0" indent="-387350" algn="l" rtl="0">
              <a:spcBef>
                <a:spcPts val="0"/>
              </a:spcBef>
              <a:spcAft>
                <a:spcPts val="0"/>
              </a:spcAft>
              <a:buSzPts val="2500"/>
              <a:buAutoNum type="romanUcPeriod"/>
            </a:pPr>
            <a:r>
              <a:rPr lang="en-GB" sz="2500"/>
              <a:t>Having all prefetcher on (high bandwidth congestion)</a:t>
            </a:r>
            <a:endParaRPr sz="2500"/>
          </a:p>
          <a:p>
            <a:pPr marL="914400" lvl="0" indent="-387350" algn="l" rtl="0">
              <a:spcBef>
                <a:spcPts val="0"/>
              </a:spcBef>
              <a:spcAft>
                <a:spcPts val="0"/>
              </a:spcAft>
              <a:buSzPts val="2500"/>
              <a:buAutoNum type="romanUcPeriod"/>
            </a:pPr>
            <a:r>
              <a:rPr lang="en-GB" sz="2500"/>
              <a:t>Having few(=cluster size) core’s prefetcher on at a time (</a:t>
            </a:r>
            <a:r>
              <a:rPr lang="en-GB" sz="2500">
                <a:solidFill>
                  <a:schemeClr val="dk1"/>
                </a:solidFill>
              </a:rPr>
              <a:t>low bandwidth congestion</a:t>
            </a:r>
            <a:r>
              <a:rPr lang="en-GB" sz="2500"/>
              <a:t>) </a:t>
            </a:r>
            <a:endParaRPr sz="2500"/>
          </a:p>
        </p:txBody>
      </p:sp>
      <p:sp>
        <p:nvSpPr>
          <p:cNvPr id="306" name="Google Shape;306;p29"/>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sp>
        <p:nvSpPr>
          <p:cNvPr id="307" name="Google Shape;307;p29"/>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ltLang="en-GB">
                <a:solidFill>
                  <a:srgbClr val="FF0000"/>
                </a:solidFill>
                <a:latin typeface="Arial" panose="020B0604020202020204" pitchFamily="34" charset="0"/>
                <a:cs typeface="Arial" panose="020B0604020202020204" pitchFamily="34" charset="0"/>
              </a:rPr>
              <a:t>Redesigning </a:t>
            </a:r>
            <a:r>
              <a:rPr lang="en-US" altLang="en-GB">
                <a:latin typeface="Arial" panose="020B0604020202020204" pitchFamily="34" charset="0"/>
                <a:cs typeface="Arial" panose="020B0604020202020204" pitchFamily="34" charset="0"/>
              </a:rPr>
              <a:t>p</a:t>
            </a:r>
            <a:r>
              <a:rPr lang="en-GB">
                <a:latin typeface="Arial" panose="020B0604020202020204" pitchFamily="34" charset="0"/>
                <a:cs typeface="Arial" panose="020B0604020202020204" pitchFamily="34" charset="0"/>
              </a:rPr>
              <a:t>rior work</a:t>
            </a:r>
            <a:r>
              <a:rPr lang="en-US" altLang="en-GB">
                <a:latin typeface="Arial" panose="020B0604020202020204" pitchFamily="34" charset="0"/>
                <a:cs typeface="Arial" panose="020B0604020202020204" pitchFamily="34" charset="0"/>
              </a:rPr>
              <a:t>s</a:t>
            </a:r>
            <a:endParaRPr lang="en-US" altLang="en-GB">
              <a:latin typeface="Arial" panose="020B0604020202020204" pitchFamily="34" charset="0"/>
              <a:cs typeface="Arial" panose="020B0604020202020204" pitchFamily="34" charset="0"/>
            </a:endParaRPr>
          </a:p>
        </p:txBody>
      </p:sp>
      <p:sp>
        <p:nvSpPr>
          <p:cNvPr id="308" name="Google Shape;308;p29"/>
          <p:cNvSpPr txBox="true"/>
          <p:nvPr/>
        </p:nvSpPr>
        <p:spPr>
          <a:xfrm>
            <a:off x="288200" y="1296375"/>
            <a:ext cx="8430000" cy="1011900"/>
          </a:xfrm>
          <a:prstGeom prst="rect">
            <a:avLst/>
          </a:prstGeom>
          <a:noFill/>
          <a:ln>
            <a:noFill/>
          </a:ln>
        </p:spPr>
        <p:txBody>
          <a:bodyPr spcFirstLastPara="1" wrap="square" lIns="91425" tIns="91425" rIns="91425" bIns="91425" anchor="t" anchorCtr="false">
            <a:sp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2500">
                <a:solidFill>
                  <a:schemeClr val="dk1"/>
                </a:solidFill>
                <a:latin typeface="Cambria"/>
                <a:ea typeface="Cambria"/>
                <a:cs typeface="Cambria"/>
                <a:sym typeface="Cambria"/>
              </a:rPr>
              <a:t>To reduce DRAM bandwidth congestion, allow few cores to issue prefetch requests at a time.</a:t>
            </a:r>
            <a:endParaRPr sz="1300">
              <a:latin typeface="Cambria"/>
              <a:ea typeface="Cambria"/>
              <a:cs typeface="Cambria"/>
              <a:sym typeface="Cambri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5">
                                            <p:txEl>
                                              <p:pRg st="0" end="0"/>
                                            </p:txEl>
                                          </p:spTgt>
                                        </p:tgtEl>
                                        <p:attrNameLst>
                                          <p:attrName>style.visibility</p:attrName>
                                        </p:attrNameLst>
                                      </p:cBhvr>
                                      <p:to>
                                        <p:strVal val="visible"/>
                                      </p:to>
                                    </p:set>
                                    <p:animEffect transition="in" filter="fade">
                                      <p:cBhvr>
                                        <p:cTn id="7" dur="1000"/>
                                        <p:tgtEl>
                                          <p:spTgt spid="3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5">
                                            <p:txEl>
                                              <p:pRg st="1" end="1"/>
                                            </p:txEl>
                                          </p:spTgt>
                                        </p:tgtEl>
                                        <p:attrNameLst>
                                          <p:attrName>style.visibility</p:attrName>
                                        </p:attrNameLst>
                                      </p:cBhvr>
                                      <p:to>
                                        <p:strVal val="visible"/>
                                      </p:to>
                                    </p:set>
                                    <p:animEffect transition="in" filter="fade">
                                      <p:cBhvr>
                                        <p:cTn id="12" dur="1000"/>
                                        <p:tgtEl>
                                          <p:spTgt spid="3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5">
                                            <p:txEl>
                                              <p:pRg st="2" end="2"/>
                                            </p:txEl>
                                          </p:spTgt>
                                        </p:tgtEl>
                                        <p:attrNameLst>
                                          <p:attrName>style.visibility</p:attrName>
                                        </p:attrNameLst>
                                      </p:cBhvr>
                                      <p:to>
                                        <p:strVal val="visible"/>
                                      </p:to>
                                    </p:set>
                                    <p:animEffect transition="in" filter="fade">
                                      <p:cBhvr>
                                        <p:cTn id="17" dur="1000"/>
                                        <p:tgtEl>
                                          <p:spTgt spid="305">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465" name="Shape 465"/>
        <p:cNvGrpSpPr/>
        <p:nvPr/>
      </p:nvGrpSpPr>
      <p:grpSpPr>
        <a:xfrm>
          <a:off x="0" y="0"/>
          <a:ext cx="0" cy="0"/>
          <a:chOff x="0" y="0"/>
          <a:chExt cx="0" cy="0"/>
        </a:xfrm>
      </p:grpSpPr>
      <p:sp>
        <p:nvSpPr>
          <p:cNvPr id="466" name="Google Shape;466;p38"/>
          <p:cNvSpPr txBox="true"/>
          <p:nvPr>
            <p:ph type="title"/>
          </p:nvPr>
        </p:nvSpPr>
        <p:spPr>
          <a:xfrm>
            <a:off x="311700" y="44474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ltLang="en-GB">
                <a:latin typeface="Arial" panose="020B0604020202020204" pitchFamily="34" charset="0"/>
                <a:cs typeface="Arial" panose="020B0604020202020204" pitchFamily="34" charset="0"/>
              </a:rPr>
              <a:t>Prefetch timeliness is improving</a:t>
            </a:r>
            <a:endParaRPr lang="en-US" altLang="en-GB">
              <a:latin typeface="Arial" panose="020B0604020202020204" pitchFamily="34" charset="0"/>
              <a:cs typeface="Arial" panose="020B0604020202020204" pitchFamily="34" charset="0"/>
            </a:endParaRPr>
          </a:p>
        </p:txBody>
      </p:sp>
      <p:sp>
        <p:nvSpPr>
          <p:cNvPr id="467" name="Google Shape;467;p38"/>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pic>
        <p:nvPicPr>
          <p:cNvPr id="3" name="Picture 2" descr="/home/anuj/Desktop/low_timeliness.pnglow_timeliness"/>
          <p:cNvPicPr>
            <a:picLocks noChangeAspect="true"/>
          </p:cNvPicPr>
          <p:nvPr/>
        </p:nvPicPr>
        <p:blipFill>
          <a:blip r:embed="rId1"/>
          <a:srcRect t="5427" b="-288"/>
          <a:stretch>
            <a:fillRect/>
          </a:stretch>
        </p:blipFill>
        <p:spPr>
          <a:xfrm>
            <a:off x="286385" y="1170305"/>
            <a:ext cx="6250940" cy="3858895"/>
          </a:xfrm>
          <a:prstGeom prst="rect">
            <a:avLst/>
          </a:prstGeom>
        </p:spPr>
      </p:pic>
      <p:sp>
        <p:nvSpPr>
          <p:cNvPr id="268" name="Google Shape;268;p27"/>
          <p:cNvSpPr txBox="true"/>
          <p:nvPr/>
        </p:nvSpPr>
        <p:spPr>
          <a:xfrm>
            <a:off x="1922780" y="1144270"/>
            <a:ext cx="1767840" cy="301625"/>
          </a:xfrm>
          <a:prstGeom prst="rect">
            <a:avLst/>
          </a:prstGeom>
          <a:noFill/>
          <a:ln w="12700" cap="flat" cmpd="sng">
            <a:solidFill>
              <a:srgbClr val="00FF00"/>
            </a:solidFill>
            <a:prstDash val="solid"/>
            <a:round/>
            <a:headEnd type="none" w="sm" len="sm"/>
            <a:tailEnd type="none" w="sm" len="sm"/>
          </a:ln>
        </p:spPr>
        <p:txBody>
          <a:bodyPr spcFirstLastPara="1" wrap="square" lIns="91425" tIns="91425" rIns="91425" bIns="91425" anchor="t" anchorCtr="false">
            <a:noAutofit/>
          </a:bodyPr>
          <a:p>
            <a:pPr marL="0" lvl="0" indent="0" algn="l" rtl="0">
              <a:spcBef>
                <a:spcPts val="0"/>
              </a:spcBef>
              <a:spcAft>
                <a:spcPts val="0"/>
              </a:spcAft>
              <a:buNone/>
            </a:pPr>
            <a:endParaRPr sz="1200">
              <a:latin typeface="Cambria"/>
              <a:ea typeface="Cambria"/>
              <a:cs typeface="Cambria"/>
              <a:sym typeface="Cambria"/>
            </a:endParaRPr>
          </a:p>
        </p:txBody>
      </p:sp>
      <p:sp>
        <p:nvSpPr>
          <p:cNvPr id="5" name="Google Shape;268;p27"/>
          <p:cNvSpPr txBox="true"/>
          <p:nvPr/>
        </p:nvSpPr>
        <p:spPr>
          <a:xfrm>
            <a:off x="3701415" y="1144270"/>
            <a:ext cx="1307465" cy="301625"/>
          </a:xfrm>
          <a:prstGeom prst="rect">
            <a:avLst/>
          </a:prstGeom>
          <a:noFill/>
          <a:ln w="12700" cap="flat" cmpd="sng">
            <a:solidFill>
              <a:srgbClr val="FF0000"/>
            </a:solidFill>
            <a:prstDash val="solid"/>
            <a:round/>
            <a:headEnd type="none" w="sm" len="sm"/>
            <a:tailEnd type="none" w="sm" len="sm"/>
          </a:ln>
        </p:spPr>
        <p:txBody>
          <a:bodyPr spcFirstLastPara="1" wrap="square" lIns="91425" tIns="91425" rIns="91425" bIns="91425" anchor="t" anchorCtr="false">
            <a:noAutofit/>
          </a:bodyPr>
          <a:p>
            <a:pPr marL="0" lvl="0" indent="0" algn="l" rtl="0">
              <a:spcBef>
                <a:spcPts val="0"/>
              </a:spcBef>
              <a:spcAft>
                <a:spcPts val="0"/>
              </a:spcAft>
              <a:buNone/>
            </a:pPr>
            <a:endParaRPr sz="1200">
              <a:latin typeface="Cambria"/>
              <a:ea typeface="Cambria"/>
              <a:cs typeface="Cambria"/>
              <a:sym typeface="Cambria"/>
            </a:endParaRPr>
          </a:p>
        </p:txBody>
      </p:sp>
      <p:sp>
        <p:nvSpPr>
          <p:cNvPr id="6" name="Text Box 5"/>
          <p:cNvSpPr txBox="true"/>
          <p:nvPr/>
        </p:nvSpPr>
        <p:spPr>
          <a:xfrm>
            <a:off x="6849745" y="4443730"/>
            <a:ext cx="2256790" cy="645160"/>
          </a:xfrm>
          <a:prstGeom prst="rect">
            <a:avLst/>
          </a:prstGeom>
          <a:noFill/>
        </p:spPr>
        <p:txBody>
          <a:bodyPr wrap="square" rtlCol="0" anchor="t">
            <a:spAutoFit/>
          </a:bodyPr>
          <a:p>
            <a:pPr marL="0" lvl="0" indent="0" algn="l" rtl="0">
              <a:spcBef>
                <a:spcPts val="0"/>
              </a:spcBef>
              <a:spcAft>
                <a:spcPts val="0"/>
              </a:spcAft>
              <a:buNone/>
            </a:pPr>
            <a:r>
              <a:rPr lang="en-GB" sz="1800">
                <a:solidFill>
                  <a:srgbClr val="FF0000"/>
                </a:solidFill>
                <a:latin typeface="Arial" panose="020B0604020202020204" pitchFamily="34" charset="0"/>
                <a:ea typeface="Cambria"/>
                <a:cs typeface="Arial" panose="020B0604020202020204" pitchFamily="34" charset="0"/>
                <a:sym typeface="Cambria"/>
              </a:rPr>
              <a:t>Prefetch unfriendly</a:t>
            </a:r>
            <a:r>
              <a:rPr lang="en-US" altLang="en-GB" sz="1800">
                <a:solidFill>
                  <a:srgbClr val="FF0000"/>
                </a:solidFill>
                <a:latin typeface="Arial" panose="020B0604020202020204" pitchFamily="34" charset="0"/>
                <a:ea typeface="Cambria"/>
                <a:cs typeface="Arial" panose="020B0604020202020204" pitchFamily="34" charset="0"/>
                <a:sym typeface="Cambria"/>
              </a:rPr>
              <a:t> app</a:t>
            </a:r>
            <a:r>
              <a:rPr lang="en-US" altLang="en-US" sz="1800">
                <a:solidFill>
                  <a:srgbClr val="FF0000"/>
                </a:solidFill>
                <a:latin typeface="Arial" panose="020B0604020202020204" pitchFamily="34" charset="0"/>
                <a:ea typeface="Cambria"/>
                <a:cs typeface="Arial" panose="020B0604020202020204" pitchFamily="34" charset="0"/>
                <a:sym typeface="Cambria"/>
              </a:rPr>
              <a:t>lication</a:t>
            </a:r>
            <a:endParaRPr lang="en-US" altLang="en-US" sz="1800">
              <a:solidFill>
                <a:srgbClr val="FF0000"/>
              </a:solidFill>
              <a:latin typeface="Arial" panose="020B0604020202020204" pitchFamily="34" charset="0"/>
              <a:ea typeface="Cambria"/>
              <a:cs typeface="Arial" panose="020B0604020202020204" pitchFamily="34" charset="0"/>
              <a:sym typeface="Cambria"/>
            </a:endParaRPr>
          </a:p>
        </p:txBody>
      </p:sp>
      <p:sp>
        <p:nvSpPr>
          <p:cNvPr id="7" name="Text Box 6"/>
          <p:cNvSpPr txBox="true"/>
          <p:nvPr/>
        </p:nvSpPr>
        <p:spPr>
          <a:xfrm>
            <a:off x="6839585" y="3736975"/>
            <a:ext cx="1915160" cy="645160"/>
          </a:xfrm>
          <a:prstGeom prst="rect">
            <a:avLst/>
          </a:prstGeom>
          <a:noFill/>
        </p:spPr>
        <p:txBody>
          <a:bodyPr wrap="square" rtlCol="0" anchor="t">
            <a:spAutoFit/>
          </a:bodyPr>
          <a:p>
            <a:r>
              <a:rPr lang="en-GB" sz="1800">
                <a:solidFill>
                  <a:srgbClr val="00FF00"/>
                </a:solidFill>
                <a:latin typeface="Cambria"/>
                <a:ea typeface="Cambria"/>
                <a:cs typeface="Cambria"/>
                <a:sym typeface="Cambria"/>
              </a:rPr>
              <a:t>Prefetch friendly</a:t>
            </a:r>
            <a:r>
              <a:rPr lang="en-US" altLang="en-GB" sz="1800">
                <a:solidFill>
                  <a:srgbClr val="00FF00"/>
                </a:solidFill>
                <a:latin typeface="Cambria"/>
                <a:ea typeface="Cambria"/>
                <a:cs typeface="Cambria"/>
                <a:sym typeface="Cambria"/>
              </a:rPr>
              <a:t> </a:t>
            </a:r>
            <a:endParaRPr lang="en-US" altLang="en-GB" sz="1800">
              <a:solidFill>
                <a:srgbClr val="00FF00"/>
              </a:solidFill>
              <a:latin typeface="Cambria"/>
              <a:ea typeface="Cambria"/>
              <a:cs typeface="Cambria"/>
              <a:sym typeface="Cambria"/>
            </a:endParaRPr>
          </a:p>
          <a:p>
            <a:r>
              <a:rPr lang="en-US" altLang="en-GB" sz="1800">
                <a:solidFill>
                  <a:srgbClr val="00FF00"/>
                </a:solidFill>
                <a:latin typeface="Cambria"/>
                <a:ea typeface="Cambria"/>
                <a:cs typeface="Cambria"/>
                <a:sym typeface="Cambria"/>
              </a:rPr>
              <a:t>app</a:t>
            </a:r>
            <a:r>
              <a:rPr lang="en-US" altLang="en-US" sz="1800">
                <a:solidFill>
                  <a:srgbClr val="00FF00"/>
                </a:solidFill>
                <a:latin typeface="Cambria"/>
                <a:ea typeface="Cambria"/>
                <a:cs typeface="Cambria"/>
                <a:sym typeface="Cambria"/>
              </a:rPr>
              <a:t>lication</a:t>
            </a:r>
            <a:endParaRPr lang="en-US" altLang="en-US" sz="1800">
              <a:solidFill>
                <a:srgbClr val="00FF00"/>
              </a:solidFill>
              <a:latin typeface="Cambria"/>
              <a:ea typeface="Cambria"/>
              <a:cs typeface="Cambria"/>
              <a:sym typeface="Cambria"/>
            </a:endParaRPr>
          </a:p>
        </p:txBody>
      </p:sp>
      <p:sp>
        <p:nvSpPr>
          <p:cNvPr id="8" name="Text Box 7"/>
          <p:cNvSpPr txBox="true"/>
          <p:nvPr/>
        </p:nvSpPr>
        <p:spPr>
          <a:xfrm>
            <a:off x="6734810" y="1767840"/>
            <a:ext cx="2319655" cy="1476375"/>
          </a:xfrm>
          <a:prstGeom prst="rect">
            <a:avLst/>
          </a:prstGeom>
          <a:noFill/>
        </p:spPr>
        <p:txBody>
          <a:bodyPr wrap="square" rtlCol="0">
            <a:spAutoFit/>
          </a:bodyPr>
          <a:p>
            <a:r>
              <a:rPr lang="en-US" altLang="en-US" sz="1800"/>
              <a:t>Results are for 16 core system so, cluster size = 16 is same as having all core’s prefetcher on</a:t>
            </a:r>
            <a:endParaRPr lang="en-US"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8" grpId="0" bldLvl="0" animBg="true"/>
      <p:bldP spid="5" grpId="0" bldLvl="0" animBg="true"/>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476" name="Shape 476"/>
        <p:cNvGrpSpPr/>
        <p:nvPr/>
      </p:nvGrpSpPr>
      <p:grpSpPr>
        <a:xfrm>
          <a:off x="0" y="0"/>
          <a:ext cx="0" cy="0"/>
          <a:chOff x="0" y="0"/>
          <a:chExt cx="0" cy="0"/>
        </a:xfrm>
      </p:grpSpPr>
      <p:sp>
        <p:nvSpPr>
          <p:cNvPr id="477" name="Google Shape;477;p39"/>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US" altLang="en-GB">
                <a:latin typeface="Arial" panose="020B0604020202020204" pitchFamily="34" charset="0"/>
                <a:cs typeface="Arial" panose="020B0604020202020204" pitchFamily="34" charset="0"/>
              </a:rPr>
              <a:t>But not p</a:t>
            </a:r>
            <a:r>
              <a:rPr lang="en-GB">
                <a:latin typeface="Arial" panose="020B0604020202020204" pitchFamily="34" charset="0"/>
                <a:cs typeface="Arial" panose="020B0604020202020204" pitchFamily="34" charset="0"/>
              </a:rPr>
              <a:t>erformance</a:t>
            </a:r>
            <a:endParaRPr lang="en-US" altLang="en-GB">
              <a:latin typeface="Arial" panose="020B0604020202020204" pitchFamily="34" charset="0"/>
              <a:cs typeface="Arial" panose="020B0604020202020204" pitchFamily="34" charset="0"/>
            </a:endParaRPr>
          </a:p>
        </p:txBody>
      </p:sp>
      <p:sp>
        <p:nvSpPr>
          <p:cNvPr id="478" name="Google Shape;478;p39"/>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Clr>
                <a:srgbClr val="000000"/>
              </a:buClr>
              <a:buSzPts val="1800"/>
              <a:buFont typeface="Arial" panose="020B0604020202020204"/>
              <a:buNone/>
            </a:pPr>
            <a:fld id="{00000000-1234-1234-1234-123412341234}" type="slidenum">
              <a:rPr lang="en-GB"/>
            </a:fld>
            <a:endParaRPr lang="en-GB"/>
          </a:p>
        </p:txBody>
      </p:sp>
      <p:pic>
        <p:nvPicPr>
          <p:cNvPr id="5" name="Picture 4" descr="/home/anuj/Desktop/low_performance.pnglow_performance"/>
          <p:cNvPicPr>
            <a:picLocks noChangeAspect="true"/>
          </p:cNvPicPr>
          <p:nvPr/>
        </p:nvPicPr>
        <p:blipFill>
          <a:blip r:embed="rId1"/>
          <a:srcRect t="5685" b="1292"/>
          <a:stretch>
            <a:fillRect/>
          </a:stretch>
        </p:blipFill>
        <p:spPr>
          <a:xfrm>
            <a:off x="374650" y="1211580"/>
            <a:ext cx="6245225" cy="3906520"/>
          </a:xfrm>
          <a:prstGeom prst="rect">
            <a:avLst/>
          </a:prstGeom>
        </p:spPr>
      </p:pic>
      <p:sp>
        <p:nvSpPr>
          <p:cNvPr id="268" name="Google Shape;268;p27"/>
          <p:cNvSpPr txBox="true"/>
          <p:nvPr/>
        </p:nvSpPr>
        <p:spPr>
          <a:xfrm>
            <a:off x="1814830" y="1144270"/>
            <a:ext cx="1767840" cy="301625"/>
          </a:xfrm>
          <a:prstGeom prst="rect">
            <a:avLst/>
          </a:prstGeom>
          <a:noFill/>
          <a:ln w="12700" cap="flat" cmpd="sng">
            <a:solidFill>
              <a:srgbClr val="00FF00"/>
            </a:solidFill>
            <a:prstDash val="solid"/>
            <a:round/>
            <a:headEnd type="none" w="sm" len="sm"/>
            <a:tailEnd type="none" w="sm" len="sm"/>
          </a:ln>
        </p:spPr>
        <p:txBody>
          <a:bodyPr spcFirstLastPara="1" wrap="square" lIns="91425" tIns="91425" rIns="91425" bIns="91425" anchor="t" anchorCtr="false">
            <a:noAutofit/>
          </a:bodyPr>
          <a:p>
            <a:pPr marL="0" lvl="0" indent="0" algn="l" rtl="0">
              <a:spcBef>
                <a:spcPts val="0"/>
              </a:spcBef>
              <a:spcAft>
                <a:spcPts val="0"/>
              </a:spcAft>
              <a:buNone/>
            </a:pPr>
            <a:endParaRPr sz="1200">
              <a:latin typeface="Cambria"/>
              <a:ea typeface="Cambria"/>
              <a:cs typeface="Cambria"/>
              <a:sym typeface="Cambria"/>
            </a:endParaRPr>
          </a:p>
        </p:txBody>
      </p:sp>
      <p:sp>
        <p:nvSpPr>
          <p:cNvPr id="6" name="Google Shape;268;p27"/>
          <p:cNvSpPr txBox="true"/>
          <p:nvPr/>
        </p:nvSpPr>
        <p:spPr>
          <a:xfrm>
            <a:off x="3621405" y="1144270"/>
            <a:ext cx="1307465" cy="301625"/>
          </a:xfrm>
          <a:prstGeom prst="rect">
            <a:avLst/>
          </a:prstGeom>
          <a:noFill/>
          <a:ln w="12700" cap="flat" cmpd="sng">
            <a:solidFill>
              <a:srgbClr val="FF0000"/>
            </a:solidFill>
            <a:prstDash val="solid"/>
            <a:round/>
            <a:headEnd type="none" w="sm" len="sm"/>
            <a:tailEnd type="none" w="sm" len="sm"/>
          </a:ln>
        </p:spPr>
        <p:txBody>
          <a:bodyPr spcFirstLastPara="1" wrap="square" lIns="91425" tIns="91425" rIns="91425" bIns="91425" anchor="t" anchorCtr="false">
            <a:noAutofit/>
          </a:bodyPr>
          <a:p>
            <a:pPr marL="0" lvl="0" indent="0" algn="l" rtl="0">
              <a:spcBef>
                <a:spcPts val="0"/>
              </a:spcBef>
              <a:spcAft>
                <a:spcPts val="0"/>
              </a:spcAft>
              <a:buNone/>
            </a:pPr>
            <a:endParaRPr sz="1200">
              <a:latin typeface="Cambria"/>
              <a:ea typeface="Cambria"/>
              <a:cs typeface="Cambria"/>
              <a:sym typeface="Cambria"/>
            </a:endParaRPr>
          </a:p>
        </p:txBody>
      </p:sp>
      <p:sp>
        <p:nvSpPr>
          <p:cNvPr id="7" name="Text Box 6"/>
          <p:cNvSpPr txBox="true"/>
          <p:nvPr/>
        </p:nvSpPr>
        <p:spPr>
          <a:xfrm>
            <a:off x="6849745" y="4443730"/>
            <a:ext cx="2256790" cy="645160"/>
          </a:xfrm>
          <a:prstGeom prst="rect">
            <a:avLst/>
          </a:prstGeom>
          <a:noFill/>
        </p:spPr>
        <p:txBody>
          <a:bodyPr wrap="square" rtlCol="0" anchor="t">
            <a:spAutoFit/>
          </a:bodyPr>
          <a:p>
            <a:pPr marL="0" lvl="0" indent="0" algn="l" rtl="0">
              <a:spcBef>
                <a:spcPts val="0"/>
              </a:spcBef>
              <a:spcAft>
                <a:spcPts val="0"/>
              </a:spcAft>
              <a:buNone/>
            </a:pPr>
            <a:r>
              <a:rPr lang="en-GB" sz="1800">
                <a:solidFill>
                  <a:srgbClr val="FF0000"/>
                </a:solidFill>
                <a:latin typeface="Arial" panose="020B0604020202020204" pitchFamily="34" charset="0"/>
                <a:ea typeface="Cambria"/>
                <a:cs typeface="Arial" panose="020B0604020202020204" pitchFamily="34" charset="0"/>
                <a:sym typeface="Cambria"/>
              </a:rPr>
              <a:t>Prefetch unfriendly</a:t>
            </a:r>
            <a:r>
              <a:rPr lang="en-US" altLang="en-GB" sz="1800">
                <a:solidFill>
                  <a:srgbClr val="FF0000"/>
                </a:solidFill>
                <a:latin typeface="Arial" panose="020B0604020202020204" pitchFamily="34" charset="0"/>
                <a:ea typeface="Cambria"/>
                <a:cs typeface="Arial" panose="020B0604020202020204" pitchFamily="34" charset="0"/>
                <a:sym typeface="Cambria"/>
              </a:rPr>
              <a:t> app</a:t>
            </a:r>
            <a:r>
              <a:rPr lang="en-US" altLang="en-US" sz="1800">
                <a:solidFill>
                  <a:srgbClr val="FF0000"/>
                </a:solidFill>
                <a:latin typeface="Arial" panose="020B0604020202020204" pitchFamily="34" charset="0"/>
                <a:ea typeface="Cambria"/>
                <a:cs typeface="Arial" panose="020B0604020202020204" pitchFamily="34" charset="0"/>
                <a:sym typeface="Cambria"/>
              </a:rPr>
              <a:t>lication</a:t>
            </a:r>
            <a:endParaRPr lang="en-US" altLang="en-US" sz="1800">
              <a:solidFill>
                <a:srgbClr val="FF0000"/>
              </a:solidFill>
              <a:latin typeface="Arial" panose="020B0604020202020204" pitchFamily="34" charset="0"/>
              <a:ea typeface="Cambria"/>
              <a:cs typeface="Arial" panose="020B0604020202020204" pitchFamily="34" charset="0"/>
              <a:sym typeface="Cambria"/>
            </a:endParaRPr>
          </a:p>
        </p:txBody>
      </p:sp>
      <p:sp>
        <p:nvSpPr>
          <p:cNvPr id="8" name="Text Box 7"/>
          <p:cNvSpPr txBox="true"/>
          <p:nvPr/>
        </p:nvSpPr>
        <p:spPr>
          <a:xfrm>
            <a:off x="6839585" y="3736975"/>
            <a:ext cx="1915160" cy="645160"/>
          </a:xfrm>
          <a:prstGeom prst="rect">
            <a:avLst/>
          </a:prstGeom>
          <a:noFill/>
        </p:spPr>
        <p:txBody>
          <a:bodyPr wrap="square" rtlCol="0" anchor="t">
            <a:spAutoFit/>
          </a:bodyPr>
          <a:p>
            <a:r>
              <a:rPr lang="en-GB" sz="1800">
                <a:solidFill>
                  <a:srgbClr val="00FF00"/>
                </a:solidFill>
                <a:latin typeface="Cambria"/>
                <a:ea typeface="Cambria"/>
                <a:cs typeface="Cambria"/>
                <a:sym typeface="Cambria"/>
              </a:rPr>
              <a:t>Prefetch friendly</a:t>
            </a:r>
            <a:r>
              <a:rPr lang="en-US" altLang="en-GB" sz="1800">
                <a:solidFill>
                  <a:srgbClr val="00FF00"/>
                </a:solidFill>
                <a:latin typeface="Cambria"/>
                <a:ea typeface="Cambria"/>
                <a:cs typeface="Cambria"/>
                <a:sym typeface="Cambria"/>
              </a:rPr>
              <a:t> </a:t>
            </a:r>
            <a:endParaRPr lang="en-US" altLang="en-GB" sz="1800">
              <a:solidFill>
                <a:srgbClr val="00FF00"/>
              </a:solidFill>
              <a:latin typeface="Cambria"/>
              <a:ea typeface="Cambria"/>
              <a:cs typeface="Cambria"/>
              <a:sym typeface="Cambria"/>
            </a:endParaRPr>
          </a:p>
          <a:p>
            <a:r>
              <a:rPr lang="en-US" altLang="en-GB" sz="1800">
                <a:solidFill>
                  <a:srgbClr val="00FF00"/>
                </a:solidFill>
                <a:latin typeface="Cambria"/>
                <a:ea typeface="Cambria"/>
                <a:cs typeface="Cambria"/>
                <a:sym typeface="Cambria"/>
              </a:rPr>
              <a:t>app</a:t>
            </a:r>
            <a:r>
              <a:rPr lang="en-US" altLang="en-US" sz="1800">
                <a:solidFill>
                  <a:srgbClr val="00FF00"/>
                </a:solidFill>
                <a:latin typeface="Cambria"/>
                <a:ea typeface="Cambria"/>
                <a:cs typeface="Cambria"/>
                <a:sym typeface="Cambria"/>
              </a:rPr>
              <a:t>lication</a:t>
            </a:r>
            <a:endParaRPr lang="en-US" altLang="en-US" sz="1800">
              <a:solidFill>
                <a:srgbClr val="00FF00"/>
              </a:solidFill>
              <a:latin typeface="Cambria"/>
              <a:ea typeface="Cambria"/>
              <a:cs typeface="Cambria"/>
              <a:sym typeface="Cambria"/>
            </a:endParaRPr>
          </a:p>
        </p:txBody>
      </p:sp>
      <p:sp>
        <p:nvSpPr>
          <p:cNvPr id="9" name="Text Box 8"/>
          <p:cNvSpPr txBox="true"/>
          <p:nvPr/>
        </p:nvSpPr>
        <p:spPr>
          <a:xfrm>
            <a:off x="6734810" y="1767840"/>
            <a:ext cx="2319655" cy="1476375"/>
          </a:xfrm>
          <a:prstGeom prst="rect">
            <a:avLst/>
          </a:prstGeom>
          <a:noFill/>
        </p:spPr>
        <p:txBody>
          <a:bodyPr wrap="square" rtlCol="0">
            <a:spAutoFit/>
          </a:bodyPr>
          <a:p>
            <a:r>
              <a:rPr lang="en-US" altLang="en-US" sz="1800"/>
              <a:t>Results are for 16 core system so, cluster size = 16 is same as having all core’s prefetcher on</a:t>
            </a:r>
            <a:endParaRPr lang="en-US" altLang="en-US" sz="180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5" name="Rounded Rectangle 4"/>
          <p:cNvSpPr/>
          <p:nvPr/>
        </p:nvSpPr>
        <p:spPr>
          <a:xfrm>
            <a:off x="507365" y="2016125"/>
            <a:ext cx="8129905" cy="1513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3600">
                <a:sym typeface="+mn-ea"/>
              </a:rPr>
              <a:t>Many applications have hard to predict access patterns</a:t>
            </a:r>
            <a:endParaRPr lang="en-US" altLang="en-US" sz="3600">
              <a:sym typeface="+mn-ea"/>
            </a:endParaRPr>
          </a:p>
        </p:txBody>
      </p:sp>
      <p:sp>
        <p:nvSpPr>
          <p:cNvPr id="6" name="Text Box 5"/>
          <p:cNvSpPr txBox="true"/>
          <p:nvPr/>
        </p:nvSpPr>
        <p:spPr>
          <a:xfrm>
            <a:off x="310896" y="438912"/>
            <a:ext cx="7595870" cy="645160"/>
          </a:xfrm>
          <a:prstGeom prst="rect">
            <a:avLst/>
          </a:prstGeom>
          <a:noFill/>
        </p:spPr>
        <p:txBody>
          <a:bodyPr wrap="square" rtlCol="0">
            <a:spAutoFit/>
          </a:bodyPr>
          <a:p>
            <a:r>
              <a:rPr lang="en-US" altLang="en-US" sz="3600"/>
              <a:t>It’s Not That Simple</a:t>
            </a:r>
            <a:endParaRPr lang="en-US" altLang="en-US" sz="360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atin typeface="Arial" panose="020B0604020202020204" pitchFamily="34" charset="0"/>
                <a:cs typeface="Arial" panose="020B0604020202020204" pitchFamily="34" charset="0"/>
              </a:rPr>
              <a:t>So Many</a:t>
            </a:r>
            <a:r>
              <a:rPr lang="en-US" altLang="en-US">
                <a:latin typeface="Arial" panose="020B0604020202020204" pitchFamily="34" charset="0"/>
                <a:cs typeface="Arial" panose="020B0604020202020204" pitchFamily="34" charset="0"/>
              </a:rPr>
              <a:t> Prefetchers...</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descr="best-offset"/>
          <p:cNvPicPr>
            <a:picLocks noChangeAspect="true"/>
          </p:cNvPicPr>
          <p:nvPr/>
        </p:nvPicPr>
        <p:blipFill>
          <a:blip r:embed="rId1"/>
          <a:srcRect l="1031" r="1180"/>
          <a:stretch>
            <a:fillRect/>
          </a:stretch>
        </p:blipFill>
        <p:spPr>
          <a:xfrm>
            <a:off x="311785" y="1262380"/>
            <a:ext cx="5724525" cy="3731260"/>
          </a:xfrm>
          <a:prstGeom prst="rect">
            <a:avLst/>
          </a:prstGeom>
          <a:ln>
            <a:solidFill>
              <a:schemeClr val="tx1"/>
            </a:solidFill>
          </a:ln>
        </p:spPr>
      </p:pic>
      <p:pic>
        <p:nvPicPr>
          <p:cNvPr id="9" name="Picture 8" descr="spp"/>
          <p:cNvPicPr>
            <a:picLocks noChangeAspect="true"/>
          </p:cNvPicPr>
          <p:nvPr/>
        </p:nvPicPr>
        <p:blipFill>
          <a:blip r:embed="rId2"/>
          <a:srcRect l="2171" t="-119" r="-2171" b="119"/>
          <a:stretch>
            <a:fillRect/>
          </a:stretch>
        </p:blipFill>
        <p:spPr>
          <a:xfrm>
            <a:off x="3240405" y="1246505"/>
            <a:ext cx="5455285" cy="3797300"/>
          </a:xfrm>
          <a:prstGeom prst="rect">
            <a:avLst/>
          </a:prstGeom>
          <a:ln>
            <a:solidFill>
              <a:schemeClr val="tx1"/>
            </a:solidFill>
          </a:ln>
        </p:spPr>
      </p:pic>
      <p:pic>
        <p:nvPicPr>
          <p:cNvPr id="7" name="Picture 6" descr="DSpatch"/>
          <p:cNvPicPr>
            <a:picLocks noChangeAspect="true"/>
          </p:cNvPicPr>
          <p:nvPr/>
        </p:nvPicPr>
        <p:blipFill>
          <a:blip r:embed="rId3"/>
          <a:srcRect l="1841" r="850"/>
          <a:stretch>
            <a:fillRect/>
          </a:stretch>
        </p:blipFill>
        <p:spPr>
          <a:xfrm>
            <a:off x="221615" y="1196340"/>
            <a:ext cx="6138545" cy="3863340"/>
          </a:xfrm>
          <a:prstGeom prst="rect">
            <a:avLst/>
          </a:prstGeom>
          <a:ln>
            <a:solidFill>
              <a:schemeClr val="tx1"/>
            </a:solidFill>
          </a:ln>
        </p:spPr>
      </p:pic>
      <p:pic>
        <p:nvPicPr>
          <p:cNvPr id="6" name="Picture 5" descr="/home/anuj/Desktop/nope_ppt/bingo.pngbingo"/>
          <p:cNvPicPr>
            <a:picLocks noChangeAspect="true"/>
          </p:cNvPicPr>
          <p:nvPr/>
        </p:nvPicPr>
        <p:blipFill>
          <a:blip r:embed="rId4"/>
          <a:srcRect/>
          <a:stretch>
            <a:fillRect/>
          </a:stretch>
        </p:blipFill>
        <p:spPr>
          <a:xfrm>
            <a:off x="2807970" y="1174750"/>
            <a:ext cx="5010785" cy="3854450"/>
          </a:xfrm>
          <a:prstGeom prst="rect">
            <a:avLst/>
          </a:prstGeom>
          <a:ln>
            <a:solidFill>
              <a:schemeClr val="tx1"/>
            </a:solidFill>
          </a:ln>
        </p:spPr>
      </p:pic>
      <p:pic>
        <p:nvPicPr>
          <p:cNvPr id="8" name="Picture 7" descr="ipcp"/>
          <p:cNvPicPr>
            <a:picLocks noChangeAspect="true"/>
          </p:cNvPicPr>
          <p:nvPr/>
        </p:nvPicPr>
        <p:blipFill>
          <a:blip r:embed="rId5"/>
          <a:srcRect l="1183" r="669"/>
          <a:stretch>
            <a:fillRect/>
          </a:stretch>
        </p:blipFill>
        <p:spPr>
          <a:xfrm>
            <a:off x="736600" y="1153795"/>
            <a:ext cx="6018530" cy="3874770"/>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rPr>
              <a:t>Aggressive Prefetching</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8" name="Picture 7" descr="degree2"/>
          <p:cNvPicPr>
            <a:picLocks noChangeAspect="true"/>
          </p:cNvPicPr>
          <p:nvPr/>
        </p:nvPicPr>
        <p:blipFill>
          <a:blip r:embed="rId1"/>
          <a:stretch>
            <a:fillRect/>
          </a:stretch>
        </p:blipFill>
        <p:spPr>
          <a:xfrm>
            <a:off x="673735" y="1204595"/>
            <a:ext cx="3489023" cy="2463919"/>
          </a:xfrm>
          <a:prstGeom prst="rect">
            <a:avLst/>
          </a:prstGeom>
        </p:spPr>
      </p:pic>
      <p:pic>
        <p:nvPicPr>
          <p:cNvPr id="9" name="Picture 8" descr="/home/anuj/Desktop/nope_ppt/distance4.gifdistance4"/>
          <p:cNvPicPr>
            <a:picLocks noChangeAspect="true"/>
          </p:cNvPicPr>
          <p:nvPr/>
        </p:nvPicPr>
        <p:blipFill>
          <a:blip r:embed="rId2"/>
          <a:srcRect/>
          <a:stretch>
            <a:fillRect/>
          </a:stretch>
        </p:blipFill>
        <p:spPr>
          <a:xfrm>
            <a:off x="4968875" y="1205230"/>
            <a:ext cx="3409122" cy="2463328"/>
          </a:xfrm>
          <a:prstGeom prst="rect">
            <a:avLst/>
          </a:prstGeom>
        </p:spPr>
      </p:pic>
      <p:sp>
        <p:nvSpPr>
          <p:cNvPr id="10" name="Text Box 9"/>
          <p:cNvSpPr txBox="true"/>
          <p:nvPr/>
        </p:nvSpPr>
        <p:spPr>
          <a:xfrm>
            <a:off x="513715" y="3673475"/>
            <a:ext cx="3763010" cy="460375"/>
          </a:xfrm>
          <a:prstGeom prst="rect">
            <a:avLst/>
          </a:prstGeom>
          <a:noFill/>
        </p:spPr>
        <p:txBody>
          <a:bodyPr wrap="square" rtlCol="0">
            <a:spAutoFit/>
          </a:bodyPr>
          <a:p>
            <a:pPr algn="ctr"/>
            <a:r>
              <a:rPr lang="en-US" altLang="en-US" sz="2400">
                <a:sym typeface="+mn-ea"/>
              </a:rPr>
              <a:t>Increase prefetch degree</a:t>
            </a:r>
            <a:endParaRPr lang="en-US" altLang="en-US" sz="2400">
              <a:sym typeface="+mn-ea"/>
            </a:endParaRPr>
          </a:p>
        </p:txBody>
      </p:sp>
      <p:sp>
        <p:nvSpPr>
          <p:cNvPr id="13" name="Text Box 12"/>
          <p:cNvSpPr txBox="true"/>
          <p:nvPr/>
        </p:nvSpPr>
        <p:spPr>
          <a:xfrm>
            <a:off x="673735" y="4758690"/>
            <a:ext cx="7569835" cy="306705"/>
          </a:xfrm>
          <a:prstGeom prst="rect">
            <a:avLst/>
          </a:prstGeom>
          <a:noFill/>
        </p:spPr>
        <p:txBody>
          <a:bodyPr wrap="square" rtlCol="0" anchor="t">
            <a:spAutoFit/>
          </a:bodyPr>
          <a:p>
            <a:r>
              <a:rPr lang="en-US" altLang="en-US">
                <a:sym typeface="+mn-ea"/>
              </a:rPr>
              <a:t>*Images are taken from internet and are modified for the purpose of this presentation</a:t>
            </a:r>
            <a:endParaRPr lang="en-US"/>
          </a:p>
        </p:txBody>
      </p:sp>
      <p:sp>
        <p:nvSpPr>
          <p:cNvPr id="17" name="Rounded Rectangle 16"/>
          <p:cNvSpPr/>
          <p:nvPr/>
        </p:nvSpPr>
        <p:spPr>
          <a:xfrm>
            <a:off x="1186180" y="4305935"/>
            <a:ext cx="435610" cy="2730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a:bodyPr>
          <a:p>
            <a:pPr algn="ctr"/>
            <a:r>
              <a:rPr lang="en-US" altLang="en-US"/>
              <a:t>A+8</a:t>
            </a:r>
            <a:endParaRPr lang="en-US" altLang="en-US"/>
          </a:p>
        </p:txBody>
      </p:sp>
      <p:sp>
        <p:nvSpPr>
          <p:cNvPr id="15" name="Rounded Rectangle 14"/>
          <p:cNvSpPr/>
          <p:nvPr/>
        </p:nvSpPr>
        <p:spPr>
          <a:xfrm>
            <a:off x="2200910" y="4305935"/>
            <a:ext cx="435610" cy="2730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a:bodyPr>
          <a:p>
            <a:pPr algn="ctr"/>
            <a:r>
              <a:rPr lang="en-US" altLang="en-US"/>
              <a:t>A+8</a:t>
            </a:r>
            <a:endParaRPr lang="en-US" altLang="en-US"/>
          </a:p>
        </p:txBody>
      </p:sp>
      <p:sp>
        <p:nvSpPr>
          <p:cNvPr id="16" name="Rounded Rectangle 15"/>
          <p:cNvSpPr/>
          <p:nvPr/>
        </p:nvSpPr>
        <p:spPr>
          <a:xfrm>
            <a:off x="2846705" y="4305935"/>
            <a:ext cx="435610" cy="2730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fontScale="90000"/>
          </a:bodyPr>
          <a:p>
            <a:pPr algn="ctr"/>
            <a:r>
              <a:rPr lang="en-US" altLang="en-US"/>
              <a:t>A+10</a:t>
            </a:r>
            <a:endParaRPr lang="en-US" altLang="en-US"/>
          </a:p>
        </p:txBody>
      </p:sp>
      <p:sp>
        <p:nvSpPr>
          <p:cNvPr id="18" name="Rounded Rectangle 17"/>
          <p:cNvSpPr/>
          <p:nvPr/>
        </p:nvSpPr>
        <p:spPr>
          <a:xfrm>
            <a:off x="3487420" y="4305935"/>
            <a:ext cx="447040" cy="2730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fontScale="90000"/>
          </a:bodyPr>
          <a:p>
            <a:pPr algn="ctr"/>
            <a:r>
              <a:rPr lang="en-US" altLang="en-US"/>
              <a:t>A+12</a:t>
            </a:r>
            <a:endParaRPr lang="en-US" altLang="en-US"/>
          </a:p>
        </p:txBody>
      </p:sp>
      <p:cxnSp>
        <p:nvCxnSpPr>
          <p:cNvPr id="19" name="Straight Arrow Connector 18"/>
          <p:cNvCxnSpPr/>
          <p:nvPr/>
        </p:nvCxnSpPr>
        <p:spPr>
          <a:xfrm>
            <a:off x="1728470" y="4441190"/>
            <a:ext cx="365760" cy="25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554345" y="4303395"/>
            <a:ext cx="435610" cy="2730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a:bodyPr>
          <a:p>
            <a:pPr algn="ctr"/>
            <a:r>
              <a:rPr lang="en-US" altLang="en-US"/>
              <a:t>A+8</a:t>
            </a:r>
            <a:endParaRPr lang="en-US" altLang="en-US"/>
          </a:p>
        </p:txBody>
      </p:sp>
      <p:sp>
        <p:nvSpPr>
          <p:cNvPr id="21" name="Rounded Rectangle 20"/>
          <p:cNvSpPr/>
          <p:nvPr/>
        </p:nvSpPr>
        <p:spPr>
          <a:xfrm>
            <a:off x="6802120" y="4305935"/>
            <a:ext cx="435610" cy="2730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fontScale="90000"/>
          </a:bodyPr>
          <a:p>
            <a:pPr algn="ctr"/>
            <a:r>
              <a:rPr lang="en-US" altLang="en-US"/>
              <a:t>A+14</a:t>
            </a:r>
            <a:endParaRPr lang="en-US" altLang="en-US"/>
          </a:p>
        </p:txBody>
      </p:sp>
      <p:cxnSp>
        <p:nvCxnSpPr>
          <p:cNvPr id="22" name="Straight Arrow Connector 21"/>
          <p:cNvCxnSpPr/>
          <p:nvPr/>
        </p:nvCxnSpPr>
        <p:spPr>
          <a:xfrm>
            <a:off x="6207760" y="4438650"/>
            <a:ext cx="365760" cy="25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true"/>
          <p:nvPr/>
        </p:nvSpPr>
        <p:spPr>
          <a:xfrm>
            <a:off x="4631055" y="3668395"/>
            <a:ext cx="4026535" cy="460375"/>
          </a:xfrm>
          <a:prstGeom prst="rect">
            <a:avLst/>
          </a:prstGeom>
          <a:noFill/>
        </p:spPr>
        <p:txBody>
          <a:bodyPr wrap="square" rtlCol="0">
            <a:spAutoFit/>
          </a:bodyPr>
          <a:p>
            <a:pPr algn="ctr"/>
            <a:r>
              <a:rPr lang="en-US" altLang="en-US" sz="2400">
                <a:sym typeface="+mn-ea"/>
              </a:rPr>
              <a:t>Increase prefetch distance</a:t>
            </a:r>
            <a:endParaRPr lang="en-US" altLang="en-US" sz="2400">
              <a:sym typeface="+mn-ea"/>
            </a:endParaRPr>
          </a:p>
        </p:txBody>
      </p:sp>
      <p:sp>
        <p:nvSpPr>
          <p:cNvPr id="24" name="Rounded Rectangle 23"/>
          <p:cNvSpPr/>
          <p:nvPr/>
        </p:nvSpPr>
        <p:spPr>
          <a:xfrm>
            <a:off x="7373620" y="4303395"/>
            <a:ext cx="435610" cy="2730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fontScale="90000"/>
          </a:bodyPr>
          <a:p>
            <a:pPr algn="ctr"/>
            <a:r>
              <a:rPr lang="en-US" altLang="en-US"/>
              <a:t>A+16</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4"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4" bldLvl="0" animBg="true"/>
      <p:bldP spid="15" grpId="0" animBg="true"/>
      <p:bldP spid="16" grpId="0" animBg="true"/>
      <p:bldP spid="18" grpId="0" animBg="true"/>
      <p:bldP spid="20" grpId="0" bldLvl="0" animBg="true"/>
      <p:bldP spid="21" grpId="0" bldLvl="0" animBg="true"/>
      <p:bldP spid="23" grpId="0"/>
      <p:bldP spid="24" grpId="0" bldLvl="0" animBg="tru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US">
                <a:latin typeface="Arial" panose="020B0604020202020204" pitchFamily="34" charset="0"/>
                <a:cs typeface="Arial" panose="020B0604020202020204" pitchFamily="34" charset="0"/>
              </a:rPr>
              <a:t>What can I do?</a:t>
            </a:r>
            <a:endParaRPr lang="en-US" altLang="en-US">
              <a:latin typeface="Arial" panose="020B0604020202020204" pitchFamily="34" charset="0"/>
              <a:cs typeface="Arial" panose="020B0604020202020204" pitchFamily="34" charset="0"/>
            </a:endParaRPr>
          </a:p>
        </p:txBody>
      </p:sp>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5" name="Rounded Rectangular Callout 4"/>
          <p:cNvSpPr/>
          <p:nvPr/>
        </p:nvSpPr>
        <p:spPr>
          <a:xfrm>
            <a:off x="4306570" y="1371600"/>
            <a:ext cx="3319145" cy="160401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2800"/>
              <a:t>Prefetching has issues in many-core systems</a:t>
            </a:r>
            <a:endParaRPr lang="en-US" altLang="en-US" sz="2800"/>
          </a:p>
        </p:txBody>
      </p:sp>
      <p:pic>
        <p:nvPicPr>
          <p:cNvPr id="6" name="Picture 5" descr="biswa"/>
          <p:cNvPicPr/>
          <p:nvPr/>
        </p:nvPicPr>
        <p:blipFill>
          <a:blip r:embed="rId1"/>
          <a:stretch>
            <a:fillRect/>
          </a:stretch>
        </p:blipFill>
        <p:spPr>
          <a:xfrm>
            <a:off x="3674745" y="3338195"/>
            <a:ext cx="1795145" cy="1770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tru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true"/>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12" name="Google Shape;146;p22"/>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GB">
                <a:latin typeface="+mj-lt"/>
                <a:cs typeface="+mj-lt"/>
                <a:sym typeface="+mn-ea"/>
              </a:rPr>
              <a:t>Prefetching in </a:t>
            </a:r>
            <a:r>
              <a:rPr lang="en-US" altLang="en-GB">
                <a:latin typeface="+mj-lt"/>
                <a:cs typeface="+mj-lt"/>
                <a:sym typeface="+mn-ea"/>
              </a:rPr>
              <a:t>S</a:t>
            </a:r>
            <a:r>
              <a:rPr lang="en-US">
                <a:latin typeface="+mj-lt"/>
                <a:cs typeface="+mj-lt"/>
                <a:sym typeface="+mn-ea"/>
              </a:rPr>
              <a:t>ingle</a:t>
            </a:r>
            <a:r>
              <a:rPr lang="en-US" altLang="en-US">
                <a:latin typeface="+mj-lt"/>
                <a:cs typeface="+mj-lt"/>
                <a:sym typeface="+mn-ea"/>
              </a:rPr>
              <a:t>-c</a:t>
            </a:r>
            <a:r>
              <a:rPr lang="en-GB">
                <a:latin typeface="+mj-lt"/>
                <a:cs typeface="+mj-lt"/>
                <a:sym typeface="+mn-ea"/>
              </a:rPr>
              <a:t>ore </a:t>
            </a:r>
            <a:endParaRPr lang="en-US">
              <a:latin typeface="+mj-lt"/>
              <a:cs typeface="+mj-lt"/>
            </a:endParaRPr>
          </a:p>
        </p:txBody>
      </p:sp>
      <p:sp>
        <p:nvSpPr>
          <p:cNvPr id="14" name="Google Shape;148;p22"/>
          <p:cNvSpPr/>
          <p:nvPr/>
        </p:nvSpPr>
        <p:spPr>
          <a:xfrm>
            <a:off x="4863410" y="4231640"/>
            <a:ext cx="10749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sz="1800"/>
              <a:t>DRAM</a:t>
            </a:r>
            <a:endParaRPr sz="1800"/>
          </a:p>
        </p:txBody>
      </p:sp>
      <p:sp>
        <p:nvSpPr>
          <p:cNvPr id="15" name="Google Shape;149;p22"/>
          <p:cNvSpPr/>
          <p:nvPr/>
        </p:nvSpPr>
        <p:spPr>
          <a:xfrm>
            <a:off x="2513330" y="1463040"/>
            <a:ext cx="1121410" cy="41656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800"/>
              <a:t>CORE 0</a:t>
            </a:r>
            <a:endParaRPr sz="1800"/>
          </a:p>
        </p:txBody>
      </p:sp>
      <p:sp>
        <p:nvSpPr>
          <p:cNvPr id="16" name="Google Shape;150;p22"/>
          <p:cNvSpPr/>
          <p:nvPr/>
        </p:nvSpPr>
        <p:spPr>
          <a:xfrm>
            <a:off x="2513330" y="2623185"/>
            <a:ext cx="1122045" cy="41656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800"/>
              <a:t>CACHE</a:t>
            </a:r>
            <a:endParaRPr lang="en-US" altLang="en-GB" sz="1800"/>
          </a:p>
        </p:txBody>
      </p:sp>
      <p:cxnSp>
        <p:nvCxnSpPr>
          <p:cNvPr id="19" name="Google Shape;151;p22"/>
          <p:cNvCxnSpPr>
            <a:stCxn id="15" idx="2"/>
            <a:endCxn id="16" idx="0"/>
          </p:cNvCxnSpPr>
          <p:nvPr/>
        </p:nvCxnSpPr>
        <p:spPr>
          <a:xfrm>
            <a:off x="3086735" y="1879600"/>
            <a:ext cx="635" cy="743585"/>
          </a:xfrm>
          <a:prstGeom prst="straightConnector1">
            <a:avLst/>
          </a:prstGeom>
          <a:noFill/>
          <a:ln w="19050" cap="flat" cmpd="sng">
            <a:solidFill>
              <a:srgbClr val="000000"/>
            </a:solidFill>
            <a:prstDash val="solid"/>
            <a:round/>
            <a:headEnd type="triangle" w="med" len="med"/>
            <a:tailEnd type="triangle" w="med" len="med"/>
          </a:ln>
        </p:spPr>
      </p:cxnSp>
      <p:sp>
        <p:nvSpPr>
          <p:cNvPr id="20" name="Rounded Rectangle 19"/>
          <p:cNvSpPr/>
          <p:nvPr/>
        </p:nvSpPr>
        <p:spPr>
          <a:xfrm>
            <a:off x="2650490" y="1956435"/>
            <a:ext cx="344170" cy="273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a:bodyPr>
          <a:p>
            <a:pPr algn="ctr"/>
            <a:r>
              <a:rPr lang="en-US" altLang="en-US"/>
              <a:t>A</a:t>
            </a:r>
            <a:endParaRPr lang="en-US" altLang="en-US"/>
          </a:p>
        </p:txBody>
      </p:sp>
      <p:cxnSp>
        <p:nvCxnSpPr>
          <p:cNvPr id="21" name="Elbow Connector 20"/>
          <p:cNvCxnSpPr/>
          <p:nvPr/>
        </p:nvCxnSpPr>
        <p:spPr>
          <a:xfrm rot="5400000" flipV="true">
            <a:off x="3661410" y="2536190"/>
            <a:ext cx="1188720" cy="2237105"/>
          </a:xfrm>
          <a:prstGeom prst="bentConnector3">
            <a:avLst>
              <a:gd name="adj1" fmla="val 68796"/>
            </a:avLst>
          </a:prstGeom>
          <a:ln w="19050">
            <a:solidFill>
              <a:schemeClr val="accent6">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5400000" flipV="true">
            <a:off x="3662680" y="2526030"/>
            <a:ext cx="1188720" cy="2237105"/>
          </a:xfrm>
          <a:prstGeom prst="bentConnector3">
            <a:avLst>
              <a:gd name="adj1" fmla="val 68796"/>
            </a:avLst>
          </a:prstGeom>
          <a:ln w="19050">
            <a:solidFill>
              <a:schemeClr val="accent6">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256655" y="4197985"/>
            <a:ext cx="250190" cy="234950"/>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b="1"/>
              <a:t>X</a:t>
            </a:r>
            <a:endParaRPr lang="en-US" altLang="en-US" b="1"/>
          </a:p>
        </p:txBody>
      </p:sp>
      <p:sp>
        <p:nvSpPr>
          <p:cNvPr id="28" name="Text Box 27"/>
          <p:cNvSpPr txBox="true"/>
          <p:nvPr/>
        </p:nvSpPr>
        <p:spPr>
          <a:xfrm>
            <a:off x="6506210" y="4163695"/>
            <a:ext cx="2462530" cy="337185"/>
          </a:xfrm>
          <a:prstGeom prst="rect">
            <a:avLst/>
          </a:prstGeom>
          <a:noFill/>
        </p:spPr>
        <p:txBody>
          <a:bodyPr wrap="square" rtlCol="0">
            <a:spAutoFit/>
          </a:bodyPr>
          <a:p>
            <a:r>
              <a:rPr lang="en-US" altLang="en-US" sz="1600" b="1"/>
              <a:t>Demand request for X</a:t>
            </a:r>
            <a:endParaRPr lang="en-US" altLang="en-US" sz="1600" b="1"/>
          </a:p>
        </p:txBody>
      </p:sp>
      <p:sp>
        <p:nvSpPr>
          <p:cNvPr id="30" name="Rounded Rectangle 29"/>
          <p:cNvSpPr/>
          <p:nvPr/>
        </p:nvSpPr>
        <p:spPr>
          <a:xfrm>
            <a:off x="6256655" y="4604385"/>
            <a:ext cx="250190" cy="2349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b="1"/>
              <a:t>X</a:t>
            </a:r>
            <a:endParaRPr lang="en-US" altLang="en-US" b="1"/>
          </a:p>
        </p:txBody>
      </p:sp>
      <p:sp>
        <p:nvSpPr>
          <p:cNvPr id="31" name="Text Box 30"/>
          <p:cNvSpPr txBox="true"/>
          <p:nvPr/>
        </p:nvSpPr>
        <p:spPr>
          <a:xfrm>
            <a:off x="6506210" y="4570095"/>
            <a:ext cx="2325370" cy="337185"/>
          </a:xfrm>
          <a:prstGeom prst="rect">
            <a:avLst/>
          </a:prstGeom>
          <a:noFill/>
        </p:spPr>
        <p:txBody>
          <a:bodyPr wrap="square" rtlCol="0">
            <a:spAutoFit/>
          </a:bodyPr>
          <a:p>
            <a:r>
              <a:rPr lang="en-US" altLang="en-US" sz="1600" b="1"/>
              <a:t>Prefetch request for X</a:t>
            </a:r>
            <a:endParaRPr lang="en-US" altLang="en-US" sz="1600" b="1"/>
          </a:p>
        </p:txBody>
      </p:sp>
      <p:sp>
        <p:nvSpPr>
          <p:cNvPr id="32" name="Rounded Rectangle 31"/>
          <p:cNvSpPr/>
          <p:nvPr/>
        </p:nvSpPr>
        <p:spPr>
          <a:xfrm>
            <a:off x="2513330" y="2703830"/>
            <a:ext cx="344170" cy="27305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fontScale="90000"/>
          </a:bodyPr>
          <a:p>
            <a:pPr algn="ctr"/>
            <a:r>
              <a:rPr lang="en-US" altLang="en-US"/>
              <a:t>A+8</a:t>
            </a:r>
            <a:endParaRPr lang="en-US" altLang="en-US"/>
          </a:p>
        </p:txBody>
      </p:sp>
      <p:sp>
        <p:nvSpPr>
          <p:cNvPr id="38" name="Rounded Rectangle 37"/>
          <p:cNvSpPr/>
          <p:nvPr/>
        </p:nvSpPr>
        <p:spPr>
          <a:xfrm>
            <a:off x="2651125" y="1956435"/>
            <a:ext cx="344170" cy="273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rmAutofit fontScale="90000"/>
          </a:bodyPr>
          <a:p>
            <a:pPr algn="ctr"/>
            <a:r>
              <a:rPr lang="en-US" altLang="en-US"/>
              <a:t>A+8</a:t>
            </a:r>
            <a:endParaRPr lang="en-US" altLang="en-US"/>
          </a:p>
        </p:txBody>
      </p:sp>
      <p:sp>
        <p:nvSpPr>
          <p:cNvPr id="41" name="Google Shape;150;p22"/>
          <p:cNvSpPr/>
          <p:nvPr/>
        </p:nvSpPr>
        <p:spPr>
          <a:xfrm>
            <a:off x="288925" y="2644140"/>
            <a:ext cx="1652905" cy="41656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p>
            <a:pPr marL="0" lvl="0" indent="0" algn="ctr" rtl="0">
              <a:spcBef>
                <a:spcPts val="0"/>
              </a:spcBef>
              <a:spcAft>
                <a:spcPts val="0"/>
              </a:spcAft>
              <a:buNone/>
            </a:pPr>
            <a:r>
              <a:rPr lang="en-US" altLang="en-GB" sz="1800"/>
              <a:t>PREFETCHER</a:t>
            </a:r>
            <a:endParaRPr lang="en-US" altLang="en-GB" sz="1800"/>
          </a:p>
        </p:txBody>
      </p:sp>
      <p:graphicFrame>
        <p:nvGraphicFramePr>
          <p:cNvPr id="42" name="Table 41"/>
          <p:cNvGraphicFramePr/>
          <p:nvPr/>
        </p:nvGraphicFramePr>
        <p:xfrm>
          <a:off x="4858385" y="1931035"/>
          <a:ext cx="3790950" cy="712470"/>
        </p:xfrm>
        <a:graphic>
          <a:graphicData uri="http://schemas.openxmlformats.org/drawingml/2006/table">
            <a:tbl>
              <a:tblPr firstRow="true" bandRow="true">
                <a:tableStyleId>{5C22544A-7EE6-4342-B048-85BDC9FD1C3A}</a:tableStyleId>
              </a:tblPr>
              <a:tblGrid>
                <a:gridCol w="631825"/>
                <a:gridCol w="631825"/>
                <a:gridCol w="631825"/>
                <a:gridCol w="631825"/>
                <a:gridCol w="631825"/>
                <a:gridCol w="631825"/>
              </a:tblGrid>
              <a:tr h="356235">
                <a:tc>
                  <a:txBody>
                    <a:bodyPr/>
                    <a:p>
                      <a:pPr algn="ctr">
                        <a:buNone/>
                      </a:pPr>
                      <a:r>
                        <a:rPr lang="en-US" altLang="en-US"/>
                        <a:t>A</a:t>
                      </a:r>
                      <a:endParaRPr lang="en-US" altLang="en-US"/>
                    </a:p>
                  </a:txBody>
                  <a:tcPr/>
                </a:tc>
                <a:tc>
                  <a:txBody>
                    <a:bodyPr/>
                    <a:p>
                      <a:pPr algn="ctr">
                        <a:buNone/>
                      </a:pPr>
                      <a:r>
                        <a:rPr lang="en-US" altLang="en-US"/>
                        <a:t>A+2</a:t>
                      </a:r>
                      <a:endParaRPr lang="en-US" altLang="en-US"/>
                    </a:p>
                  </a:txBody>
                  <a:tcPr/>
                </a:tc>
                <a:tc>
                  <a:txBody>
                    <a:bodyPr/>
                    <a:p>
                      <a:pPr algn="ctr">
                        <a:buNone/>
                      </a:pPr>
                      <a:r>
                        <a:rPr lang="en-US" altLang="en-US"/>
                        <a:t>A+4</a:t>
                      </a:r>
                      <a:endParaRPr lang="en-US" altLang="en-US"/>
                    </a:p>
                  </a:txBody>
                  <a:tcPr/>
                </a:tc>
                <a:tc>
                  <a:txBody>
                    <a:bodyPr/>
                    <a:p>
                      <a:pPr algn="ctr">
                        <a:buNone/>
                      </a:pPr>
                      <a:r>
                        <a:rPr lang="en-US" altLang="en-US"/>
                        <a:t>A+6</a:t>
                      </a:r>
                      <a:endParaRPr lang="en-US" altLang="en-US"/>
                    </a:p>
                  </a:txBody>
                  <a:tcPr/>
                </a:tc>
                <a:tc>
                  <a:txBody>
                    <a:bodyPr/>
                    <a:p>
                      <a:pPr algn="ctr">
                        <a:buNone/>
                      </a:pPr>
                      <a:r>
                        <a:rPr lang="en-US" altLang="en-US"/>
                        <a:t>A+8</a:t>
                      </a:r>
                      <a:endParaRPr lang="en-US" altLang="en-US"/>
                    </a:p>
                  </a:txBody>
                  <a:tcPr/>
                </a:tc>
                <a:tc>
                  <a:txBody>
                    <a:bodyPr/>
                    <a:p>
                      <a:pPr algn="ctr">
                        <a:buNone/>
                      </a:pPr>
                      <a:r>
                        <a:rPr lang="en-US" altLang="en-US"/>
                        <a:t>A+10</a:t>
                      </a:r>
                      <a:endParaRPr lang="en-US" altLang="en-US"/>
                    </a:p>
                  </a:txBody>
                  <a:tcPr/>
                </a:tc>
              </a:tr>
              <a:tr h="356235">
                <a:tc>
                  <a:txBody>
                    <a:bodyPr/>
                    <a:p>
                      <a:pPr algn="ctr">
                        <a:buNone/>
                      </a:pPr>
                      <a:endParaRPr lang="en-US" altLang="en-US"/>
                    </a:p>
                  </a:txBody>
                  <a:tcPr/>
                </a:tc>
                <a:tc>
                  <a:txBody>
                    <a:bodyPr/>
                    <a:p>
                      <a:pPr algn="ctr">
                        <a:buNone/>
                      </a:pPr>
                      <a:endParaRPr lang="en-US" altLang="en-US"/>
                    </a:p>
                  </a:txBody>
                  <a:tcPr/>
                </a:tc>
                <a:tc>
                  <a:txBody>
                    <a:bodyPr/>
                    <a:p>
                      <a:pPr algn="ctr">
                        <a:buNone/>
                      </a:pPr>
                      <a:endParaRPr lang="en-US" altLang="en-US"/>
                    </a:p>
                  </a:txBody>
                  <a:tcPr/>
                </a:tc>
                <a:tc>
                  <a:txBody>
                    <a:bodyPr/>
                    <a:p>
                      <a:pPr algn="ctr">
                        <a:buNone/>
                      </a:pPr>
                      <a:endParaRPr lang="en-US" altLang="en-US"/>
                    </a:p>
                  </a:txBody>
                  <a:tcPr/>
                </a:tc>
                <a:tc>
                  <a:txBody>
                    <a:bodyPr/>
                    <a:p>
                      <a:pPr algn="ctr">
                        <a:buNone/>
                      </a:pPr>
                      <a:endParaRPr lang="en-US" altLang="en-US"/>
                    </a:p>
                  </a:txBody>
                  <a:tcPr/>
                </a:tc>
                <a:tc>
                  <a:txBody>
                    <a:bodyPr/>
                    <a:p>
                      <a:pPr algn="ctr">
                        <a:buNone/>
                      </a:pPr>
                      <a:endParaRPr lang="en-US" altLang="en-US"/>
                    </a:p>
                  </a:txBody>
                  <a:tcPr/>
                </a:tc>
              </a:tr>
            </a:tbl>
          </a:graphicData>
        </a:graphic>
      </p:graphicFrame>
      <p:sp>
        <p:nvSpPr>
          <p:cNvPr id="43" name="Text Box 42"/>
          <p:cNvSpPr txBox="true"/>
          <p:nvPr/>
        </p:nvSpPr>
        <p:spPr>
          <a:xfrm>
            <a:off x="4863465" y="1562735"/>
            <a:ext cx="3786505" cy="368300"/>
          </a:xfrm>
          <a:prstGeom prst="rect">
            <a:avLst/>
          </a:prstGeom>
          <a:noFill/>
        </p:spPr>
        <p:txBody>
          <a:bodyPr wrap="square" rtlCol="0">
            <a:spAutoFit/>
          </a:bodyPr>
          <a:p>
            <a:pPr algn="ctr"/>
            <a:r>
              <a:rPr lang="en-US" altLang="en-US" sz="1800"/>
              <a:t>Access pattern</a:t>
            </a:r>
            <a:endParaRPr lang="en-US" altLang="en-US" sz="1800"/>
          </a:p>
        </p:txBody>
      </p:sp>
      <p:cxnSp>
        <p:nvCxnSpPr>
          <p:cNvPr id="44" name="Elbow Connector 43"/>
          <p:cNvCxnSpPr>
            <a:endCxn id="41" idx="0"/>
          </p:cNvCxnSpPr>
          <p:nvPr/>
        </p:nvCxnSpPr>
        <p:spPr>
          <a:xfrm rot="10800000" flipV="true">
            <a:off x="1115060" y="2338070"/>
            <a:ext cx="1965325" cy="305435"/>
          </a:xfrm>
          <a:prstGeom prst="bentConnector2">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a:off x="1941830" y="2851150"/>
            <a:ext cx="548640" cy="3175"/>
          </a:xfrm>
          <a:prstGeom prst="bentConnector2">
            <a:avLst/>
          </a:prstGeom>
          <a:ln w="19050"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Text Box 45"/>
          <p:cNvSpPr txBox="true"/>
          <p:nvPr/>
        </p:nvSpPr>
        <p:spPr>
          <a:xfrm>
            <a:off x="4863465" y="2316480"/>
            <a:ext cx="692785" cy="306705"/>
          </a:xfrm>
          <a:prstGeom prst="rect">
            <a:avLst/>
          </a:prstGeom>
          <a:noFill/>
        </p:spPr>
        <p:txBody>
          <a:bodyPr wrap="square" rtlCol="0">
            <a:spAutoFit/>
          </a:bodyPr>
          <a:p>
            <a:r>
              <a:rPr lang="en-US" altLang="en-US">
                <a:sym typeface="+mn-ea"/>
              </a:rPr>
              <a:t>MISS</a:t>
            </a:r>
            <a:endParaRPr lang="en-US" altLang="en-US"/>
          </a:p>
        </p:txBody>
      </p:sp>
      <p:grpSp>
        <p:nvGrpSpPr>
          <p:cNvPr id="47" name="Group 46"/>
          <p:cNvGrpSpPr/>
          <p:nvPr/>
        </p:nvGrpSpPr>
        <p:grpSpPr>
          <a:xfrm>
            <a:off x="5519420" y="2311400"/>
            <a:ext cx="1852930" cy="311150"/>
            <a:chOff x="8692" y="3640"/>
            <a:chExt cx="2918" cy="490"/>
          </a:xfrm>
        </p:grpSpPr>
        <p:sp>
          <p:nvSpPr>
            <p:cNvPr id="48" name="Text Box 47"/>
            <p:cNvSpPr txBox="true"/>
            <p:nvPr/>
          </p:nvSpPr>
          <p:spPr>
            <a:xfrm>
              <a:off x="8692" y="3648"/>
              <a:ext cx="973" cy="483"/>
            </a:xfrm>
            <a:prstGeom prst="rect">
              <a:avLst/>
            </a:prstGeom>
            <a:noFill/>
          </p:spPr>
          <p:txBody>
            <a:bodyPr wrap="none" rtlCol="0" anchor="t">
              <a:spAutoFit/>
            </a:bodyPr>
            <a:p>
              <a:r>
                <a:rPr lang="en-US" altLang="en-US">
                  <a:sym typeface="+mn-ea"/>
                </a:rPr>
                <a:t>MISS</a:t>
              </a:r>
              <a:endParaRPr lang="en-US"/>
            </a:p>
          </p:txBody>
        </p:sp>
        <p:sp>
          <p:nvSpPr>
            <p:cNvPr id="49" name="Text Box 48"/>
            <p:cNvSpPr txBox="true"/>
            <p:nvPr/>
          </p:nvSpPr>
          <p:spPr>
            <a:xfrm>
              <a:off x="9665" y="3640"/>
              <a:ext cx="973" cy="483"/>
            </a:xfrm>
            <a:prstGeom prst="rect">
              <a:avLst/>
            </a:prstGeom>
            <a:noFill/>
          </p:spPr>
          <p:txBody>
            <a:bodyPr wrap="none" rtlCol="0" anchor="t">
              <a:spAutoFit/>
            </a:bodyPr>
            <a:p>
              <a:r>
                <a:rPr lang="en-US" altLang="en-US">
                  <a:sym typeface="+mn-ea"/>
                </a:rPr>
                <a:t>MISS</a:t>
              </a:r>
              <a:endParaRPr lang="en-US"/>
            </a:p>
          </p:txBody>
        </p:sp>
        <p:sp>
          <p:nvSpPr>
            <p:cNvPr id="50" name="Text Box 49"/>
            <p:cNvSpPr txBox="true"/>
            <p:nvPr/>
          </p:nvSpPr>
          <p:spPr>
            <a:xfrm>
              <a:off x="10638" y="3642"/>
              <a:ext cx="973" cy="483"/>
            </a:xfrm>
            <a:prstGeom prst="rect">
              <a:avLst/>
            </a:prstGeom>
            <a:noFill/>
          </p:spPr>
          <p:txBody>
            <a:bodyPr wrap="none" rtlCol="0" anchor="t">
              <a:spAutoFit/>
            </a:bodyPr>
            <a:p>
              <a:r>
                <a:rPr lang="en-US" altLang="en-US">
                  <a:sym typeface="+mn-ea"/>
                </a:rPr>
                <a:t>MISS</a:t>
              </a:r>
              <a:endParaRPr lang="en-US"/>
            </a:p>
          </p:txBody>
        </p:sp>
      </p:grpSp>
      <p:sp>
        <p:nvSpPr>
          <p:cNvPr id="51" name="Text Box 50"/>
          <p:cNvSpPr txBox="true"/>
          <p:nvPr/>
        </p:nvSpPr>
        <p:spPr>
          <a:xfrm>
            <a:off x="7433945" y="2316480"/>
            <a:ext cx="559435" cy="306705"/>
          </a:xfrm>
          <a:prstGeom prst="rect">
            <a:avLst/>
          </a:prstGeom>
          <a:noFill/>
        </p:spPr>
        <p:txBody>
          <a:bodyPr wrap="square" rtlCol="0" anchor="t">
            <a:spAutoFit/>
          </a:bodyPr>
          <a:p>
            <a:pPr algn="ctr"/>
            <a:r>
              <a:rPr lang="en-US" altLang="en-US">
                <a:sym typeface="+mn-ea"/>
              </a:rPr>
              <a:t>HIT</a:t>
            </a:r>
            <a:endParaRPr lang="en-US" altLang="en-US">
              <a:sym typeface="+mn-ea"/>
            </a:endParaRPr>
          </a:p>
        </p:txBody>
      </p:sp>
      <p:sp>
        <p:nvSpPr>
          <p:cNvPr id="52" name="Text Box 51"/>
          <p:cNvSpPr txBox="true"/>
          <p:nvPr/>
        </p:nvSpPr>
        <p:spPr>
          <a:xfrm>
            <a:off x="8056245" y="2316480"/>
            <a:ext cx="559435" cy="306705"/>
          </a:xfrm>
          <a:prstGeom prst="rect">
            <a:avLst/>
          </a:prstGeom>
          <a:noFill/>
        </p:spPr>
        <p:txBody>
          <a:bodyPr wrap="square" rtlCol="0" anchor="t">
            <a:spAutoFit/>
          </a:bodyPr>
          <a:p>
            <a:pPr algn="ctr"/>
            <a:r>
              <a:rPr lang="en-US" altLang="en-US">
                <a:sym typeface="+mn-ea"/>
              </a:rPr>
              <a:t>HIT</a:t>
            </a:r>
            <a:endParaRPr lang="en-US" altLang="en-US">
              <a:sym typeface="+mn-ea"/>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p23"/>
          <p:cNvSpPr txBox="true"/>
          <p:nvPr>
            <p:ph type="title"/>
          </p:nvPr>
        </p:nvSpPr>
        <p:spPr>
          <a:xfrm>
            <a:off x="311700" y="437122"/>
            <a:ext cx="8520600" cy="5727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r>
              <a:rPr lang="en-GB">
                <a:latin typeface="+mj-lt"/>
                <a:cs typeface="+mj-lt"/>
              </a:rPr>
              <a:t>Prefetching in </a:t>
            </a:r>
            <a:r>
              <a:rPr lang="en-US" altLang="en-GB">
                <a:latin typeface="+mj-lt"/>
                <a:cs typeface="+mj-lt"/>
              </a:rPr>
              <a:t>M</a:t>
            </a:r>
            <a:r>
              <a:rPr lang="en-GB">
                <a:latin typeface="+mj-lt"/>
                <a:cs typeface="+mj-lt"/>
              </a:rPr>
              <a:t>any</a:t>
            </a:r>
            <a:r>
              <a:rPr lang="en-US" altLang="en-GB">
                <a:latin typeface="+mj-lt"/>
                <a:cs typeface="+mj-lt"/>
              </a:rPr>
              <a:t>-c</a:t>
            </a:r>
            <a:r>
              <a:rPr lang="en-GB">
                <a:latin typeface="+mj-lt"/>
                <a:cs typeface="+mj-lt"/>
              </a:rPr>
              <a:t>ore </a:t>
            </a:r>
            <a:endParaRPr lang="en-GB">
              <a:latin typeface="+mj-lt"/>
              <a:cs typeface="+mj-lt"/>
            </a:endParaRPr>
          </a:p>
        </p:txBody>
      </p:sp>
      <p:sp>
        <p:nvSpPr>
          <p:cNvPr id="172" name="Google Shape;172;p23"/>
          <p:cNvSpPr txBox="true"/>
          <p:nvPr>
            <p:ph type="sldNum" idx="12"/>
          </p:nvPr>
        </p:nvSpPr>
        <p:spPr>
          <a:xfrm>
            <a:off x="8462728" y="4714800"/>
            <a:ext cx="644100" cy="393600"/>
          </a:xfrm>
          <a:prstGeom prst="rect">
            <a:avLst/>
          </a:prstGeom>
        </p:spPr>
        <p:txBody>
          <a:bodyPr spcFirstLastPara="1" wrap="square" lIns="91425" tIns="91425" rIns="91425" bIns="91425" anchor="ctr" anchorCtr="false">
            <a:noAutofit/>
          </a:bodyPr>
          <a:lstStyle/>
          <a:p>
            <a:pPr marL="0" lvl="0" indent="0" algn="r" rtl="0">
              <a:spcBef>
                <a:spcPts val="0"/>
              </a:spcBef>
              <a:spcAft>
                <a:spcPts val="0"/>
              </a:spcAft>
              <a:buNone/>
            </a:pPr>
            <a:fld id="{00000000-1234-1234-1234-123412341234}" type="slidenum">
              <a:rPr lang="en-GB"/>
            </a:fld>
            <a:endParaRPr lang="en-GB"/>
          </a:p>
        </p:txBody>
      </p:sp>
      <p:sp>
        <p:nvSpPr>
          <p:cNvPr id="173" name="Google Shape;173;p23"/>
          <p:cNvSpPr/>
          <p:nvPr/>
        </p:nvSpPr>
        <p:spPr>
          <a:xfrm>
            <a:off x="3745175" y="4434840"/>
            <a:ext cx="10749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GB" sz="1800"/>
              <a:t>DRAM</a:t>
            </a:r>
            <a:endParaRPr sz="1800"/>
          </a:p>
        </p:txBody>
      </p:sp>
      <p:sp>
        <p:nvSpPr>
          <p:cNvPr id="174" name="Google Shape;174;p23"/>
          <p:cNvSpPr/>
          <p:nvPr/>
        </p:nvSpPr>
        <p:spPr>
          <a:xfrm>
            <a:off x="1459175" y="14630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800"/>
              <a:t>CORE 0</a:t>
            </a:r>
            <a:endParaRPr sz="1800"/>
          </a:p>
        </p:txBody>
      </p:sp>
      <p:sp>
        <p:nvSpPr>
          <p:cNvPr id="175" name="Google Shape;175;p23"/>
          <p:cNvSpPr/>
          <p:nvPr/>
        </p:nvSpPr>
        <p:spPr>
          <a:xfrm>
            <a:off x="1486480" y="25933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800"/>
              <a:t>CACHE</a:t>
            </a:r>
            <a:endParaRPr lang="en-US" altLang="en-GB" sz="1800"/>
          </a:p>
        </p:txBody>
      </p:sp>
      <p:cxnSp>
        <p:nvCxnSpPr>
          <p:cNvPr id="176" name="Google Shape;176;p23"/>
          <p:cNvCxnSpPr/>
          <p:nvPr/>
        </p:nvCxnSpPr>
        <p:spPr>
          <a:xfrm>
            <a:off x="2072825" y="2042535"/>
            <a:ext cx="0" cy="548640"/>
          </a:xfrm>
          <a:prstGeom prst="straightConnector1">
            <a:avLst/>
          </a:prstGeom>
          <a:noFill/>
          <a:ln w="19050" cap="flat" cmpd="sng">
            <a:solidFill>
              <a:srgbClr val="000000"/>
            </a:solidFill>
            <a:prstDash val="solid"/>
            <a:round/>
            <a:headEnd type="triangle" w="med" len="med"/>
            <a:tailEnd type="triangle" w="med" len="med"/>
          </a:ln>
        </p:spPr>
      </p:cxnSp>
      <p:sp>
        <p:nvSpPr>
          <p:cNvPr id="177" name="Google Shape;177;p23"/>
          <p:cNvSpPr/>
          <p:nvPr/>
        </p:nvSpPr>
        <p:spPr>
          <a:xfrm>
            <a:off x="2983175" y="14630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800"/>
              <a:t>CORE 1</a:t>
            </a:r>
            <a:endParaRPr sz="1800"/>
          </a:p>
        </p:txBody>
      </p:sp>
      <p:sp>
        <p:nvSpPr>
          <p:cNvPr id="178" name="Google Shape;178;p23"/>
          <p:cNvSpPr/>
          <p:nvPr/>
        </p:nvSpPr>
        <p:spPr>
          <a:xfrm>
            <a:off x="2983175" y="25933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800"/>
              <a:t>CACHE</a:t>
            </a:r>
            <a:endParaRPr lang="en-US" altLang="en-GB" sz="1800"/>
          </a:p>
        </p:txBody>
      </p:sp>
      <p:cxnSp>
        <p:nvCxnSpPr>
          <p:cNvPr id="179" name="Google Shape;179;p23"/>
          <p:cNvCxnSpPr/>
          <p:nvPr/>
        </p:nvCxnSpPr>
        <p:spPr>
          <a:xfrm>
            <a:off x="3569520" y="2029835"/>
            <a:ext cx="0" cy="548640"/>
          </a:xfrm>
          <a:prstGeom prst="straightConnector1">
            <a:avLst/>
          </a:prstGeom>
          <a:noFill/>
          <a:ln w="19050" cap="flat" cmpd="sng">
            <a:solidFill>
              <a:srgbClr val="000000"/>
            </a:solidFill>
            <a:prstDash val="solid"/>
            <a:round/>
            <a:headEnd type="triangle" w="med" len="med"/>
            <a:tailEnd type="triangle" w="med" len="med"/>
          </a:ln>
        </p:spPr>
      </p:cxnSp>
      <p:sp>
        <p:nvSpPr>
          <p:cNvPr id="180" name="Google Shape;180;p23"/>
          <p:cNvSpPr/>
          <p:nvPr/>
        </p:nvSpPr>
        <p:spPr>
          <a:xfrm>
            <a:off x="4507175" y="14630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800"/>
              <a:t>CORE 2</a:t>
            </a:r>
            <a:endParaRPr sz="1800"/>
          </a:p>
        </p:txBody>
      </p:sp>
      <p:sp>
        <p:nvSpPr>
          <p:cNvPr id="181" name="Google Shape;181;p23"/>
          <p:cNvSpPr/>
          <p:nvPr/>
        </p:nvSpPr>
        <p:spPr>
          <a:xfrm>
            <a:off x="4458280" y="25933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800"/>
              <a:t>CACHE</a:t>
            </a:r>
            <a:endParaRPr lang="en-US" altLang="en-GB" sz="1800"/>
          </a:p>
        </p:txBody>
      </p:sp>
      <p:cxnSp>
        <p:nvCxnSpPr>
          <p:cNvPr id="182" name="Google Shape;182;p23"/>
          <p:cNvCxnSpPr/>
          <p:nvPr/>
        </p:nvCxnSpPr>
        <p:spPr>
          <a:xfrm>
            <a:off x="5044625" y="2044440"/>
            <a:ext cx="0" cy="548640"/>
          </a:xfrm>
          <a:prstGeom prst="straightConnector1">
            <a:avLst/>
          </a:prstGeom>
          <a:noFill/>
          <a:ln w="19050" cap="flat" cmpd="sng">
            <a:solidFill>
              <a:srgbClr val="000000"/>
            </a:solidFill>
            <a:prstDash val="solid"/>
            <a:round/>
            <a:headEnd type="triangle" w="med" len="med"/>
            <a:tailEnd type="triangle" w="med" len="med"/>
          </a:ln>
        </p:spPr>
      </p:cxnSp>
      <p:sp>
        <p:nvSpPr>
          <p:cNvPr id="183" name="Google Shape;183;p23"/>
          <p:cNvSpPr/>
          <p:nvPr/>
        </p:nvSpPr>
        <p:spPr>
          <a:xfrm>
            <a:off x="6412175" y="14630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GB" sz="1800"/>
              <a:t>CORE N-1</a:t>
            </a:r>
            <a:endParaRPr sz="1800"/>
          </a:p>
        </p:txBody>
      </p:sp>
      <p:sp>
        <p:nvSpPr>
          <p:cNvPr id="184" name="Google Shape;184;p23"/>
          <p:cNvSpPr/>
          <p:nvPr/>
        </p:nvSpPr>
        <p:spPr>
          <a:xfrm>
            <a:off x="6412175" y="2593350"/>
            <a:ext cx="1172400" cy="5814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0" tIns="0" rIns="0" bIns="0" anchor="ctr" anchorCtr="false">
            <a:noAutofit/>
          </a:bodyPr>
          <a:lstStyle/>
          <a:p>
            <a:pPr marL="0" lvl="0" indent="0" algn="ctr" rtl="0">
              <a:spcBef>
                <a:spcPts val="0"/>
              </a:spcBef>
              <a:spcAft>
                <a:spcPts val="0"/>
              </a:spcAft>
              <a:buNone/>
            </a:pPr>
            <a:r>
              <a:rPr lang="en-US" altLang="en-GB" sz="1800"/>
              <a:t>CACHE</a:t>
            </a:r>
            <a:endParaRPr lang="en-US" altLang="en-GB" sz="1800"/>
          </a:p>
        </p:txBody>
      </p:sp>
      <p:cxnSp>
        <p:nvCxnSpPr>
          <p:cNvPr id="185" name="Google Shape;185;p23"/>
          <p:cNvCxnSpPr/>
          <p:nvPr/>
        </p:nvCxnSpPr>
        <p:spPr>
          <a:xfrm>
            <a:off x="6998520" y="2044440"/>
            <a:ext cx="0" cy="548640"/>
          </a:xfrm>
          <a:prstGeom prst="straightConnector1">
            <a:avLst/>
          </a:prstGeom>
          <a:noFill/>
          <a:ln w="19050" cap="flat" cmpd="sng">
            <a:solidFill>
              <a:srgbClr val="000000"/>
            </a:solidFill>
            <a:prstDash val="solid"/>
            <a:round/>
            <a:headEnd type="triangle" w="med" len="med"/>
            <a:tailEnd type="triangle" w="med" len="med"/>
          </a:ln>
        </p:spPr>
      </p:cxnSp>
      <p:cxnSp>
        <p:nvCxnSpPr>
          <p:cNvPr id="186" name="Google Shape;186;p23"/>
          <p:cNvCxnSpPr>
            <a:stCxn id="175" idx="2"/>
            <a:endCxn id="173" idx="0"/>
          </p:cNvCxnSpPr>
          <p:nvPr/>
        </p:nvCxnSpPr>
        <p:spPr>
          <a:xfrm rot="5400000" flipV="true">
            <a:off x="2547938" y="2699703"/>
            <a:ext cx="1259840" cy="2210435"/>
          </a:xfrm>
          <a:prstGeom prst="bentConnector3">
            <a:avLst>
              <a:gd name="adj1" fmla="val 67187"/>
            </a:avLst>
          </a:prstGeom>
          <a:noFill/>
          <a:ln w="19050" cap="flat" cmpd="sng">
            <a:solidFill>
              <a:srgbClr val="FF0000"/>
            </a:solidFill>
            <a:prstDash val="solid"/>
            <a:round/>
            <a:headEnd type="triangle" w="med" len="med"/>
            <a:tailEnd type="none" w="med" len="med"/>
          </a:ln>
        </p:spPr>
      </p:cxnSp>
      <p:cxnSp>
        <p:nvCxnSpPr>
          <p:cNvPr id="187" name="Google Shape;187;p23"/>
          <p:cNvCxnSpPr>
            <a:stCxn id="178" idx="2"/>
            <a:endCxn id="173" idx="0"/>
          </p:cNvCxnSpPr>
          <p:nvPr/>
        </p:nvCxnSpPr>
        <p:spPr>
          <a:xfrm rot="5400000" flipV="true">
            <a:off x="3296285" y="3448050"/>
            <a:ext cx="1259840" cy="713740"/>
          </a:xfrm>
          <a:prstGeom prst="bentConnector3">
            <a:avLst>
              <a:gd name="adj1" fmla="val 67187"/>
            </a:avLst>
          </a:prstGeom>
          <a:noFill/>
          <a:ln w="19050" cap="flat" cmpd="sng">
            <a:solidFill>
              <a:srgbClr val="FF0000"/>
            </a:solidFill>
            <a:prstDash val="solid"/>
            <a:round/>
            <a:headEnd type="triangle" w="med" len="med"/>
            <a:tailEnd type="none" w="med" len="med"/>
          </a:ln>
        </p:spPr>
      </p:cxnSp>
      <p:cxnSp>
        <p:nvCxnSpPr>
          <p:cNvPr id="188" name="Google Shape;188;p23"/>
          <p:cNvCxnSpPr/>
          <p:nvPr/>
        </p:nvCxnSpPr>
        <p:spPr>
          <a:xfrm rot="5400000">
            <a:off x="4033838" y="3411538"/>
            <a:ext cx="1259840" cy="761365"/>
          </a:xfrm>
          <a:prstGeom prst="bentConnector3">
            <a:avLst>
              <a:gd name="adj1" fmla="val 68195"/>
            </a:avLst>
          </a:prstGeom>
          <a:noFill/>
          <a:ln w="19050" cap="flat" cmpd="sng">
            <a:solidFill>
              <a:srgbClr val="FF0000"/>
            </a:solidFill>
            <a:prstDash val="solid"/>
            <a:round/>
            <a:headEnd type="triangle" w="med" len="med"/>
            <a:tailEnd type="none" w="med" len="med"/>
          </a:ln>
        </p:spPr>
      </p:cxnSp>
      <p:cxnSp>
        <p:nvCxnSpPr>
          <p:cNvPr id="189" name="Google Shape;189;p23"/>
          <p:cNvCxnSpPr/>
          <p:nvPr/>
        </p:nvCxnSpPr>
        <p:spPr>
          <a:xfrm rot="5400000">
            <a:off x="5010785" y="2434590"/>
            <a:ext cx="1259840" cy="2715260"/>
          </a:xfrm>
          <a:prstGeom prst="bentConnector3">
            <a:avLst>
              <a:gd name="adj1" fmla="val 68195"/>
            </a:avLst>
          </a:prstGeom>
          <a:noFill/>
          <a:ln w="19050" cap="flat" cmpd="sng">
            <a:solidFill>
              <a:srgbClr val="FF0000"/>
            </a:solidFill>
            <a:prstDash val="solid"/>
            <a:round/>
            <a:headEnd type="triangle" w="med" len="med"/>
            <a:tailEnd type="triangle" w="med" len="med"/>
          </a:ln>
        </p:spPr>
      </p:cxnSp>
      <p:sp>
        <p:nvSpPr>
          <p:cNvPr id="190" name="Google Shape;190;p23"/>
          <p:cNvSpPr txBox="true"/>
          <p:nvPr/>
        </p:nvSpPr>
        <p:spPr>
          <a:xfrm>
            <a:off x="5846821" y="2760326"/>
            <a:ext cx="548700" cy="40020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a:t>...</a:t>
            </a:r>
            <a:endParaRPr lang="en-GB"/>
          </a:p>
        </p:txBody>
      </p:sp>
      <p:sp>
        <p:nvSpPr>
          <p:cNvPr id="191" name="Google Shape;191;p23"/>
          <p:cNvSpPr txBox="true"/>
          <p:nvPr/>
        </p:nvSpPr>
        <p:spPr>
          <a:xfrm>
            <a:off x="5846821" y="1680826"/>
            <a:ext cx="548700" cy="400200"/>
          </a:xfrm>
          <a:prstGeom prst="rect">
            <a:avLst/>
          </a:prstGeom>
          <a:noFill/>
          <a:ln>
            <a:noFill/>
          </a:ln>
        </p:spPr>
        <p:txBody>
          <a:bodyPr spcFirstLastPara="1" wrap="square" lIns="91425" tIns="91425" rIns="91425" bIns="91425" anchor="t" anchorCtr="false">
            <a:spAutoFit/>
          </a:bodyPr>
          <a:lstStyle/>
          <a:p>
            <a:pPr marL="0" lvl="0" indent="0" algn="l" rtl="0">
              <a:spcBef>
                <a:spcPts val="0"/>
              </a:spcBef>
              <a:spcAft>
                <a:spcPts val="0"/>
              </a:spcAft>
              <a:buNone/>
            </a:pPr>
            <a:r>
              <a:rPr lang="en-GB"/>
              <a:t>...</a:t>
            </a:r>
            <a:endParaRPr lang="en-GB"/>
          </a:p>
        </p:txBody>
      </p:sp>
      <p:sp>
        <p:nvSpPr>
          <p:cNvPr id="2" name="Rounded Rectangle 1"/>
          <p:cNvSpPr/>
          <p:nvPr/>
        </p:nvSpPr>
        <p:spPr>
          <a:xfrm>
            <a:off x="1614170" y="2080895"/>
            <a:ext cx="347472" cy="274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a:bodyPr>
          <a:p>
            <a:pPr algn="ctr"/>
            <a:r>
              <a:rPr lang="en-US" altLang="en-US"/>
              <a:t>A+8</a:t>
            </a:r>
            <a:endParaRPr lang="en-US" altLang="en-US"/>
          </a:p>
        </p:txBody>
      </p:sp>
      <p:sp>
        <p:nvSpPr>
          <p:cNvPr id="7" name="Rounded Rectangle 6"/>
          <p:cNvSpPr/>
          <p:nvPr/>
        </p:nvSpPr>
        <p:spPr>
          <a:xfrm>
            <a:off x="1626870" y="3225800"/>
            <a:ext cx="347472" cy="274320"/>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fontScale="90000"/>
          </a:bodyPr>
          <a:p>
            <a:pPr algn="ctr"/>
            <a:r>
              <a:rPr lang="en-US" altLang="en-US"/>
              <a:t>A+8</a:t>
            </a:r>
            <a:endParaRPr lang="en-US" altLang="en-US"/>
          </a:p>
        </p:txBody>
      </p:sp>
      <p:sp>
        <p:nvSpPr>
          <p:cNvPr id="1" name="Rounded Rectangle 0"/>
          <p:cNvSpPr/>
          <p:nvPr/>
        </p:nvSpPr>
        <p:spPr>
          <a:xfrm>
            <a:off x="3138170" y="3219450"/>
            <a:ext cx="347472" cy="274320"/>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H</a:t>
            </a:r>
            <a:endParaRPr lang="en-US" altLang="en-US"/>
          </a:p>
        </p:txBody>
      </p:sp>
      <p:sp>
        <p:nvSpPr>
          <p:cNvPr id="3" name="Rounded Rectangle 2"/>
          <p:cNvSpPr/>
          <p:nvPr/>
        </p:nvSpPr>
        <p:spPr>
          <a:xfrm>
            <a:off x="4620260" y="3225800"/>
            <a:ext cx="347472" cy="274320"/>
          </a:xfrm>
          <a:prstGeom prst="roundRect">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C</a:t>
            </a:r>
            <a:endParaRPr lang="en-US" altLang="en-US"/>
          </a:p>
        </p:txBody>
      </p:sp>
      <p:sp>
        <p:nvSpPr>
          <p:cNvPr id="4" name="Rounded Rectangle 3"/>
          <p:cNvSpPr/>
          <p:nvPr/>
        </p:nvSpPr>
        <p:spPr>
          <a:xfrm>
            <a:off x="3125470" y="3543300"/>
            <a:ext cx="347472" cy="274320"/>
          </a:xfrm>
          <a:prstGeom prst="round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I</a:t>
            </a:r>
            <a:endParaRPr lang="en-US" altLang="en-US"/>
          </a:p>
        </p:txBody>
      </p:sp>
      <p:sp>
        <p:nvSpPr>
          <p:cNvPr id="5" name="Rounded Rectangle 4"/>
          <p:cNvSpPr/>
          <p:nvPr/>
        </p:nvSpPr>
        <p:spPr>
          <a:xfrm>
            <a:off x="6576060" y="3232150"/>
            <a:ext cx="347472" cy="274320"/>
          </a:xfrm>
          <a:prstGeom prst="round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D</a:t>
            </a:r>
            <a:endParaRPr lang="en-US" altLang="en-US"/>
          </a:p>
        </p:txBody>
      </p:sp>
      <p:pic>
        <p:nvPicPr>
          <p:cNvPr id="6" name="Picture 5" descr="455-4558892_waiting-room-sign-hospital-waiting-time-icon-hd (1) (1)"/>
          <p:cNvPicPr>
            <a:picLocks noChangeAspect="true"/>
          </p:cNvPicPr>
          <p:nvPr/>
        </p:nvPicPr>
        <p:blipFill>
          <a:blip r:embed="rId1"/>
          <a:stretch>
            <a:fillRect/>
          </a:stretch>
        </p:blipFill>
        <p:spPr>
          <a:xfrm>
            <a:off x="679450" y="2551430"/>
            <a:ext cx="621665" cy="674370"/>
          </a:xfrm>
          <a:prstGeom prst="rect">
            <a:avLst/>
          </a:prstGeom>
        </p:spPr>
      </p:pic>
      <p:sp>
        <p:nvSpPr>
          <p:cNvPr id="193" name="Google Shape;193;p23"/>
          <p:cNvSpPr/>
          <p:nvPr/>
        </p:nvSpPr>
        <p:spPr>
          <a:xfrm>
            <a:off x="561340" y="1670050"/>
            <a:ext cx="8221980" cy="89344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91425" rIns="0" bIns="91425" anchor="ctr" anchorCtr="false">
            <a:noAutofit/>
          </a:bodyPr>
          <a:lstStyle/>
          <a:p>
            <a:pPr marL="0" lvl="0" indent="0" algn="ctr" rtl="0">
              <a:spcBef>
                <a:spcPts val="0"/>
              </a:spcBef>
              <a:spcAft>
                <a:spcPts val="0"/>
              </a:spcAft>
              <a:buNone/>
            </a:pPr>
            <a:r>
              <a:rPr lang="en-US" altLang="en-GB" sz="2400"/>
              <a:t>DRAM bandwidth congestion       </a:t>
            </a:r>
            <a:r>
              <a:rPr lang="en-US" altLang="en-GB" sz="2400">
                <a:solidFill>
                  <a:srgbClr val="FF0000"/>
                </a:solidFill>
              </a:rPr>
              <a:t>late prefetches</a:t>
            </a:r>
            <a:r>
              <a:rPr lang="en-US" altLang="en-GB" sz="2400"/>
              <a:t>     prefetching becomes useless</a:t>
            </a:r>
            <a:endParaRPr lang="en-US" altLang="en-GB" sz="2400"/>
          </a:p>
        </p:txBody>
      </p:sp>
      <p:grpSp>
        <p:nvGrpSpPr>
          <p:cNvPr id="12" name="Group 11"/>
          <p:cNvGrpSpPr/>
          <p:nvPr/>
        </p:nvGrpSpPr>
        <p:grpSpPr>
          <a:xfrm>
            <a:off x="6256655" y="4290695"/>
            <a:ext cx="2712085" cy="742950"/>
            <a:chOff x="9853" y="6757"/>
            <a:chExt cx="4271" cy="1170"/>
          </a:xfrm>
        </p:grpSpPr>
        <p:sp>
          <p:nvSpPr>
            <p:cNvPr id="8" name="Rounded Rectangle 7"/>
            <p:cNvSpPr/>
            <p:nvPr/>
          </p:nvSpPr>
          <p:spPr>
            <a:xfrm>
              <a:off x="9853" y="6811"/>
              <a:ext cx="394" cy="370"/>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b="1"/>
                <a:t>X</a:t>
              </a:r>
              <a:endParaRPr lang="en-US" altLang="en-US" b="1"/>
            </a:p>
          </p:txBody>
        </p:sp>
        <p:sp>
          <p:nvSpPr>
            <p:cNvPr id="9" name="Text Box 8"/>
            <p:cNvSpPr txBox="true"/>
            <p:nvPr/>
          </p:nvSpPr>
          <p:spPr>
            <a:xfrm>
              <a:off x="10246" y="6757"/>
              <a:ext cx="3878" cy="531"/>
            </a:xfrm>
            <a:prstGeom prst="rect">
              <a:avLst/>
            </a:prstGeom>
            <a:noFill/>
          </p:spPr>
          <p:txBody>
            <a:bodyPr wrap="square" rtlCol="0">
              <a:spAutoFit/>
            </a:bodyPr>
            <a:p>
              <a:r>
                <a:rPr lang="en-US" altLang="en-US" sz="1600" b="1"/>
                <a:t>Demand request for X</a:t>
              </a:r>
              <a:endParaRPr lang="en-US" altLang="en-US" sz="1600" b="1"/>
            </a:p>
          </p:txBody>
        </p:sp>
        <p:sp>
          <p:nvSpPr>
            <p:cNvPr id="10" name="Rounded Rectangle 9"/>
            <p:cNvSpPr/>
            <p:nvPr/>
          </p:nvSpPr>
          <p:spPr>
            <a:xfrm>
              <a:off x="9853" y="7451"/>
              <a:ext cx="394" cy="370"/>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b="1"/>
                <a:t>X</a:t>
              </a:r>
              <a:endParaRPr lang="en-US" altLang="en-US" b="1"/>
            </a:p>
          </p:txBody>
        </p:sp>
        <p:sp>
          <p:nvSpPr>
            <p:cNvPr id="11" name="Text Box 10"/>
            <p:cNvSpPr txBox="true"/>
            <p:nvPr/>
          </p:nvSpPr>
          <p:spPr>
            <a:xfrm>
              <a:off x="10246" y="7397"/>
              <a:ext cx="3662" cy="531"/>
            </a:xfrm>
            <a:prstGeom prst="rect">
              <a:avLst/>
            </a:prstGeom>
            <a:noFill/>
          </p:spPr>
          <p:txBody>
            <a:bodyPr wrap="square" rtlCol="0">
              <a:spAutoFit/>
            </a:bodyPr>
            <a:p>
              <a:r>
                <a:rPr lang="en-US" altLang="en-US" sz="1600" b="1"/>
                <a:t>Prefetch request for X</a:t>
              </a:r>
              <a:endParaRPr lang="en-US" altLang="en-US" sz="1600" b="1"/>
            </a:p>
          </p:txBody>
        </p:sp>
      </p:grpSp>
      <p:cxnSp>
        <p:nvCxnSpPr>
          <p:cNvPr id="13" name="Straight Arrow Connector 12"/>
          <p:cNvCxnSpPr/>
          <p:nvPr/>
        </p:nvCxnSpPr>
        <p:spPr>
          <a:xfrm>
            <a:off x="5459730" y="1943100"/>
            <a:ext cx="365760" cy="25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251075" y="2311400"/>
            <a:ext cx="365760" cy="25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autoRev="1" fill="hold" grpId="0" nodeType="clickEffect">
                                  <p:stCondLst>
                                    <p:cond delay="0"/>
                                  </p:stCondLst>
                                  <p:childTnLst>
                                    <p:animMotion origin="layout" path="M 0.000781238 0.00585657 L 0.000781238 0.102159 L 0.124809 0.102159 L 0.124809 0.149189 " pathEditMode="relative" rAng="0" ptsTypes="">
                                      <p:cBhvr>
                                        <p:cTn id="6" dur="2000" fill="hold"/>
                                        <p:tgtEl>
                                          <p:spTgt spid="4"/>
                                        </p:tgtEl>
                                        <p:attrNameLst>
                                          <p:attrName>ppt_x</p:attrName>
                                          <p:attrName>ppt_y</p:attrName>
                                        </p:attrNameLst>
                                      </p:cBhvr>
                                      <p:rCtr x="62" y="72"/>
                                    </p:animMotion>
                                  </p:childTnLst>
                                </p:cTn>
                              </p:par>
                              <p:par>
                                <p:cTn id="7" presetID="0" presetClass="path" presetSubtype="0" accel="50000" decel="50000" fill="hold" grpId="0" nodeType="withEffect">
                                  <p:stCondLst>
                                    <p:cond delay="1000"/>
                                  </p:stCondLst>
                                  <p:childTnLst>
                                    <p:animMotion origin="layout" path="M 0.000208281 -0.00358024 L 0.000694371 0.114197 " pathEditMode="relative" rAng="0" ptsTypes="">
                                      <p:cBhvr>
                                        <p:cTn id="8" dur="2000" fill="hold"/>
                                        <p:tgtEl>
                                          <p:spTgt spid="2"/>
                                        </p:tgtEl>
                                        <p:attrNameLst>
                                          <p:attrName>ppt_x</p:attrName>
                                          <p:attrName>ppt_y</p:attrName>
                                        </p:attrNameLst>
                                      </p:cBhvr>
                                      <p:rCtr x="0" y="5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0" presetClass="path" presetSubtype="0" accel="50000" decel="50000" autoRev="1" fill="hold" grpId="0" nodeType="withEffect">
                                  <p:stCondLst>
                                    <p:cond delay="0"/>
                                  </p:stCondLst>
                                  <p:childTnLst>
                                    <p:animMotion origin="layout" path="M 0.00116685 -0.00418365 L 0.00116685 0.156118 L -0.249805 0.156118 L -0.249805 0.230877 " pathEditMode="relative" rAng="0" ptsTypes="">
                                      <p:cBhvr>
                                        <p:cTn id="14" dur="2000" fill="hold"/>
                                        <p:tgtEl>
                                          <p:spTgt spid="5"/>
                                        </p:tgtEl>
                                        <p:attrNameLst>
                                          <p:attrName>ppt_x</p:attrName>
                                          <p:attrName>ppt_y</p:attrName>
                                        </p:attrNameLst>
                                      </p:cBhvr>
                                      <p:rCtr x="-125" y="118"/>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autoRev="1" fill="hold" grpId="0" nodeType="clickEffect">
                                  <p:stCondLst>
                                    <p:cond delay="0"/>
                                  </p:stCondLst>
                                  <p:childTnLst>
                                    <p:animMotion origin="layout" path="M 0.000980225 -0.00180065 L 0.000980225 0.164426 L 0.294244 0.164426 L 0.294244 0.245607 " pathEditMode="relative" rAng="0" ptsTypes="">
                                      <p:cBhvr>
                                        <p:cTn id="18" dur="2000" fill="hold"/>
                                        <p:tgtEl>
                                          <p:spTgt spid="7"/>
                                        </p:tgtEl>
                                        <p:attrNameLst>
                                          <p:attrName>ppt_x</p:attrName>
                                          <p:attrName>ppt_y</p:attrName>
                                        </p:attrNameLst>
                                      </p:cBhvr>
                                      <p:rCtr x="147" y="124"/>
                                    </p:animMotion>
                                  </p:childTnLst>
                                </p:cTn>
                              </p:par>
                            </p:childTnLst>
                          </p:cTn>
                        </p:par>
                        <p:par>
                          <p:cTn id="19" fill="hold">
                            <p:stCondLst>
                              <p:cond delay="2000"/>
                            </p:stCondLst>
                            <p:childTnLst>
                              <p:par>
                                <p:cTn id="20" presetID="1" presetClass="exit" presetSubtype="0" fill="hold" grpId="1" nodeType="afterEffect">
                                  <p:stCondLst>
                                    <p:cond delay="0"/>
                                  </p:stCondLst>
                                  <p:childTnLst>
                                    <p:set>
                                      <p:cBhvr>
                                        <p:cTn id="21" dur="1" fill="hold">
                                          <p:stCondLst>
                                            <p:cond delay="0"/>
                                          </p:stCondLst>
                                        </p:cTn>
                                        <p:tgtEl>
                                          <p:spTgt spid="7"/>
                                        </p:tgtEl>
                                        <p:attrNameLst>
                                          <p:attrName>style.visibility</p:attrName>
                                        </p:attrNameLst>
                                      </p:cBhvr>
                                      <p:to>
                                        <p:strVal val="hidden"/>
                                      </p:to>
                                    </p:se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0.000694371 0.111728 L 6.9381e-05 -0.00246914 " pathEditMode="relative" rAng="0" ptsTypes="">
                                      <p:cBhvr>
                                        <p:cTn id="28" dur="1000" fill="hold"/>
                                        <p:tgtEl>
                                          <p:spTgt spid="2"/>
                                        </p:tgtEl>
                                        <p:attrNameLst>
                                          <p:attrName>ppt_x</p:attrName>
                                          <p:attrName>ppt_y</p:attrName>
                                        </p:attrNameLst>
                                      </p:cBhvr>
                                      <p:rCtr x="0" y="-57"/>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true"/>
      <p:bldP spid="2" grpId="1" bldLvl="0" animBg="true"/>
      <p:bldP spid="5" grpId="0" bldLvl="0" animBg="true"/>
      <p:bldP spid="7" grpId="0" bldLvl="0" animBg="true"/>
      <p:bldP spid="4" grpId="0" bldLvl="0" animBg="true"/>
      <p:bldP spid="193" grpId="0" bldLvl="0" animBg="true"/>
      <p:bldP spid="7" grpId="1" animBg="true"/>
    </p:bldLst>
  </p:timing>
</p:sld>
</file>

<file path=ppt/theme/theme1.xml><?xml version="1.0" encoding="utf-8"?>
<a:theme xmlns:a="http://schemas.openxmlformats.org/drawingml/2006/main" name="CAR3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5196</Words>
  <Application>WPS Presentation</Application>
  <PresentationFormat/>
  <Paragraphs>700</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Arial</vt:lpstr>
      <vt:lpstr>SimSun</vt:lpstr>
      <vt:lpstr>Wingdings</vt:lpstr>
      <vt:lpstr>Arial</vt:lpstr>
      <vt:lpstr>Calibri</vt:lpstr>
      <vt:lpstr>Trebuchet MS</vt:lpstr>
      <vt:lpstr>Cambria</vt:lpstr>
      <vt:lpstr>Kedage</vt:lpstr>
      <vt:lpstr>微软雅黑</vt:lpstr>
      <vt:lpstr>Arial Unicode MS</vt:lpstr>
      <vt:lpstr>CAR3S</vt:lpstr>
      <vt:lpstr>Hardware Prefetch Aggressiveness Controllers: Do We Need Them All the Time?</vt:lpstr>
      <vt:lpstr>Hardware Prefetching: 101</vt:lpstr>
      <vt:lpstr>Hardware Prefetching: 101</vt:lpstr>
      <vt:lpstr>PowerPoint 演示文稿</vt:lpstr>
      <vt:lpstr>So Many Prefetchers...</vt:lpstr>
      <vt:lpstr>Aggressive Prefetching</vt:lpstr>
      <vt:lpstr>What can I do?</vt:lpstr>
      <vt:lpstr>Prefetching in Single-core </vt:lpstr>
      <vt:lpstr>Prefetching in Many-core </vt:lpstr>
      <vt:lpstr>Prefetch Aggressiveness Controllers</vt:lpstr>
      <vt:lpstr>Prior Works</vt:lpstr>
      <vt:lpstr>Thanks for your time</vt:lpstr>
      <vt:lpstr>Homogeneous Workloads</vt:lpstr>
      <vt:lpstr>Homogeneous Workloads</vt:lpstr>
      <vt:lpstr>Clustering on Homogeneous Workloads</vt:lpstr>
      <vt:lpstr>Clustering on Homogeneous Workloads</vt:lpstr>
      <vt:lpstr>Redesigning prior works</vt:lpstr>
      <vt:lpstr>Prefetching in Many core </vt:lpstr>
      <vt:lpstr>Prefetch Timeliness</vt:lpstr>
      <vt:lpstr>Performance</vt:lpstr>
      <vt:lpstr>Why is Performance Not Improving?</vt:lpstr>
      <vt:lpstr>What did We Learn? </vt:lpstr>
      <vt:lpstr>Naive Profiler</vt:lpstr>
      <vt:lpstr>Naive Profiler Results</vt:lpstr>
      <vt:lpstr>Naive Profiler Results</vt:lpstr>
      <vt:lpstr>PowerPoint 演示文稿</vt:lpstr>
      <vt:lpstr>Thanks for your time</vt:lpstr>
      <vt:lpstr>DRAM Bandwidth problem</vt:lpstr>
      <vt:lpstr>Acknowlegements</vt:lpstr>
      <vt:lpstr>OUTLINE(TEMP)</vt:lpstr>
      <vt:lpstr>Prefetching</vt:lpstr>
      <vt:lpstr>Prefetching </vt:lpstr>
      <vt:lpstr>Prior works</vt:lpstr>
      <vt:lpstr>Redesigning prior works</vt:lpstr>
      <vt:lpstr>Prefetch timeliness is improving</vt:lpstr>
      <vt:lpstr>But not performance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Prefetch Aggressiveness Controllers: Do We Need Them All the Time?</dc:title>
  <dc:creator/>
  <cp:lastModifiedBy>anuj</cp:lastModifiedBy>
  <cp:revision>71</cp:revision>
  <dcterms:created xsi:type="dcterms:W3CDTF">2021-04-14T17:33:11Z</dcterms:created>
  <dcterms:modified xsi:type="dcterms:W3CDTF">2021-04-14T17:33:11Z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1033-11.1.0.9662</vt:lpwstr>
  </property>
</Properties>
</file>